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Quantico"/>
      <p:regular r:id="rId34"/>
      <p:bold r:id="rId35"/>
      <p:italic r:id="rId36"/>
      <p:boldItalic r:id="rId37"/>
    </p:embeddedFont>
    <p:embeddedFont>
      <p:font typeface="Source Code Pro"/>
      <p:regular r:id="rId38"/>
      <p:bold r:id="rId39"/>
      <p:italic r:id="rId40"/>
      <p:boldItalic r:id="rId41"/>
    </p:embeddedFont>
    <p:embeddedFont>
      <p:font typeface="Denk One"/>
      <p:regular r:id="rId42"/>
    </p:embeddedFont>
    <p:embeddedFont>
      <p:font typeface="PT Sans"/>
      <p:regular r:id="rId43"/>
      <p:bold r:id="rId44"/>
      <p:italic r:id="rId45"/>
      <p:boldItalic r:id="rId46"/>
    </p:embeddedFont>
    <p:embeddedFont>
      <p:font typeface="Fira Sans Extra Condensed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82A0CF3-56E5-4CA2-863C-BD386C579A50}">
  <a:tblStyle styleId="{B82A0CF3-56E5-4CA2-863C-BD386C579A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CodePro-italic.fntdata"/><Relationship Id="rId42" Type="http://schemas.openxmlformats.org/officeDocument/2006/relationships/font" Target="fonts/DenkOne-regular.fntdata"/><Relationship Id="rId41" Type="http://schemas.openxmlformats.org/officeDocument/2006/relationships/font" Target="fonts/SourceCodePro-boldItalic.fntdata"/><Relationship Id="rId44" Type="http://schemas.openxmlformats.org/officeDocument/2006/relationships/font" Target="fonts/PTSans-bold.fntdata"/><Relationship Id="rId43" Type="http://schemas.openxmlformats.org/officeDocument/2006/relationships/font" Target="fonts/PTSans-regular.fntdata"/><Relationship Id="rId46" Type="http://schemas.openxmlformats.org/officeDocument/2006/relationships/font" Target="fonts/PTSans-boldItalic.fntdata"/><Relationship Id="rId45" Type="http://schemas.openxmlformats.org/officeDocument/2006/relationships/font" Target="fonts/PT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ExtraCondensed-bold.fntdata"/><Relationship Id="rId47" Type="http://schemas.openxmlformats.org/officeDocument/2006/relationships/font" Target="fonts/FiraSansExtraCondensed-regular.fntdata"/><Relationship Id="rId49" Type="http://schemas.openxmlformats.org/officeDocument/2006/relationships/font" Target="fonts/FiraSansExtraCondensed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Quantico-bold.fntdata"/><Relationship Id="rId34" Type="http://schemas.openxmlformats.org/officeDocument/2006/relationships/font" Target="fonts/Quantico-regular.fntdata"/><Relationship Id="rId37" Type="http://schemas.openxmlformats.org/officeDocument/2006/relationships/font" Target="fonts/Quantico-boldItalic.fntdata"/><Relationship Id="rId36" Type="http://schemas.openxmlformats.org/officeDocument/2006/relationships/font" Target="fonts/Quantico-italic.fntdata"/><Relationship Id="rId39" Type="http://schemas.openxmlformats.org/officeDocument/2006/relationships/font" Target="fonts/SourceCodePro-bold.fntdata"/><Relationship Id="rId38" Type="http://schemas.openxmlformats.org/officeDocument/2006/relationships/font" Target="fonts/SourceCodePro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0" Type="http://schemas.openxmlformats.org/officeDocument/2006/relationships/font" Target="fonts/FiraSansExtraCondensed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0f7af2584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0f7af2584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5bce970ef5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5bce970ef5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25bce970ef5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25bce970ef5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37d6d2c502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37d6d2c502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(SM)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1960s, physicist John Bell formulated a series of groundbreaking theorems (Bell's inequalities)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237cb4c5ae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237cb4c5ae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37cb4c5a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37cb4c5a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 gate puts all the qubits in a ket + state which is then collapsed by measuring the z axis.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237d6d2c502_2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237d6d2c502_2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237cb4c5ae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237cb4c5ae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37d6d2c502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37d6d2c50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237cb4c5ae4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237cb4c5ae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25b282e6a82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25b282e6a82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1f30c3009d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1f30c3009d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25b282e6a82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25b282e6a82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5b282e6a82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25b282e6a82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5b282e6a8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5b282e6a8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25b282e6a8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25b282e6a8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5b282e6a8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5b282e6a8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25b282e6a82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25b282e6a82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25b282e6a82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25b282e6a82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fd8e885a12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fd8e885a12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21de8bc5b3b_0_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21de8bc5b3b_0_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5b282e6a82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5b282e6a82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cc9050bdf8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cc9050bdf8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5b282e6a82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5b282e6a82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r>
              <a:rPr lang="en"/>
              <a:t>eterministic : a given sequence of numbers can be reproduced at a later date if the starting point in the sequence is known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Periodic : </a:t>
            </a:r>
            <a:r>
              <a:rPr lang="en"/>
              <a:t>the sequence will eventually repeat itself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5bce970ef5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5bce970ef5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5b282e6a8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25b282e6a8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5b282e6a82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5b282e6a82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5b282e6a82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5b282e6a82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789400" y="1309975"/>
            <a:ext cx="4148400" cy="16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169200" y="3772200"/>
            <a:ext cx="3043800" cy="5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 txBox="1"/>
          <p:nvPr>
            <p:ph hasCustomPrompt="1" type="title"/>
          </p:nvPr>
        </p:nvSpPr>
        <p:spPr>
          <a:xfrm>
            <a:off x="3030250" y="1291525"/>
            <a:ext cx="4711500" cy="119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6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1" name="Google Shape;71;p11"/>
          <p:cNvSpPr txBox="1"/>
          <p:nvPr>
            <p:ph idx="1" type="subTitle"/>
          </p:nvPr>
        </p:nvSpPr>
        <p:spPr>
          <a:xfrm>
            <a:off x="4173275" y="3581850"/>
            <a:ext cx="3169800" cy="6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2" name="Google Shape;72;p11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3" name="Google Shape;73;p11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1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13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78" name="Google Shape;78;p13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13"/>
          <p:cNvSpPr txBox="1"/>
          <p:nvPr>
            <p:ph type="ctrTitle"/>
          </p:nvPr>
        </p:nvSpPr>
        <p:spPr>
          <a:xfrm>
            <a:off x="1114016" y="1879714"/>
            <a:ext cx="3065100" cy="4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2" type="title"/>
          </p:nvPr>
        </p:nvSpPr>
        <p:spPr>
          <a:xfrm>
            <a:off x="1113997" y="1269525"/>
            <a:ext cx="1298700" cy="61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idx="3" type="ctrTitle"/>
          </p:nvPr>
        </p:nvSpPr>
        <p:spPr>
          <a:xfrm>
            <a:off x="1114008" y="2892814"/>
            <a:ext cx="3065100" cy="4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83" name="Google Shape;83;p13"/>
          <p:cNvSpPr txBox="1"/>
          <p:nvPr>
            <p:ph hasCustomPrompt="1" idx="4" type="title"/>
          </p:nvPr>
        </p:nvSpPr>
        <p:spPr>
          <a:xfrm>
            <a:off x="1113997" y="2283824"/>
            <a:ext cx="1298700" cy="61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idx="5" type="ctrTitle"/>
          </p:nvPr>
        </p:nvSpPr>
        <p:spPr>
          <a:xfrm>
            <a:off x="1114107" y="3908761"/>
            <a:ext cx="3065100" cy="4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6" type="title"/>
          </p:nvPr>
        </p:nvSpPr>
        <p:spPr>
          <a:xfrm>
            <a:off x="1113998" y="3298125"/>
            <a:ext cx="1298700" cy="6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hasCustomPrompt="1" idx="7" type="title"/>
          </p:nvPr>
        </p:nvSpPr>
        <p:spPr>
          <a:xfrm>
            <a:off x="4965997" y="1270125"/>
            <a:ext cx="1298700" cy="609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idx="8" type="ctrTitle"/>
          </p:nvPr>
        </p:nvSpPr>
        <p:spPr>
          <a:xfrm>
            <a:off x="4966007" y="1879725"/>
            <a:ext cx="3065100" cy="404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9"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3" type="ctrTitle"/>
          </p:nvPr>
        </p:nvSpPr>
        <p:spPr>
          <a:xfrm>
            <a:off x="4966007" y="2892814"/>
            <a:ext cx="3065100" cy="4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hasCustomPrompt="1" idx="14" type="title"/>
          </p:nvPr>
        </p:nvSpPr>
        <p:spPr>
          <a:xfrm>
            <a:off x="4965997" y="2283824"/>
            <a:ext cx="1298700" cy="6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hasCustomPrompt="1" idx="15" type="title"/>
          </p:nvPr>
        </p:nvSpPr>
        <p:spPr>
          <a:xfrm>
            <a:off x="4965997" y="3298125"/>
            <a:ext cx="1298700" cy="6090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Font typeface="Fira Sans Extra Condensed"/>
              <a:buNone/>
              <a:defRPr b="0" sz="3600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idx="16" type="ctrTitle"/>
          </p:nvPr>
        </p:nvSpPr>
        <p:spPr>
          <a:xfrm>
            <a:off x="4966007" y="3908750"/>
            <a:ext cx="3065100" cy="4041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Denk One"/>
              <a:buNone/>
              <a:defRPr sz="2000">
                <a:solidFill>
                  <a:schemeClr val="lt2"/>
                </a:solidFill>
                <a:latin typeface="Denk One"/>
                <a:ea typeface="Denk One"/>
                <a:cs typeface="Denk One"/>
                <a:sym typeface="Denk One"/>
              </a:defRPr>
            </a:lvl9pPr>
          </a:lstStyle>
          <a:p/>
        </p:txBody>
      </p:sp>
      <p:sp>
        <p:nvSpPr>
          <p:cNvPr id="93" name="Google Shape;93;p13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_1_1_1_1_1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14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96" name="Google Shape;96;p14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14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9" name="Google Shape;99;p14"/>
          <p:cNvSpPr txBox="1"/>
          <p:nvPr>
            <p:ph idx="1" type="body"/>
          </p:nvPr>
        </p:nvSpPr>
        <p:spPr>
          <a:xfrm>
            <a:off x="720000" y="1355450"/>
            <a:ext cx="3453900" cy="16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naheim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/>
            </a:lvl9pPr>
          </a:lstStyle>
          <a:p/>
        </p:txBody>
      </p:sp>
      <p:sp>
        <p:nvSpPr>
          <p:cNvPr id="100" name="Google Shape;100;p14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5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103" name="Google Shape;103;p15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5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6" name="Google Shape;106;p15"/>
          <p:cNvSpPr txBox="1"/>
          <p:nvPr>
            <p:ph idx="1" type="body"/>
          </p:nvPr>
        </p:nvSpPr>
        <p:spPr>
          <a:xfrm>
            <a:off x="720000" y="1357275"/>
            <a:ext cx="4209600" cy="24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naheim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Char char="■"/>
              <a:defRPr/>
            </a:lvl9pPr>
          </a:lstStyle>
          <a:p/>
        </p:txBody>
      </p:sp>
      <p:sp>
        <p:nvSpPr>
          <p:cNvPr id="107" name="Google Shape;107;p15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3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6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110" name="Google Shape;110;p16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6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" name="Google Shape;112;p16"/>
          <p:cNvSpPr txBox="1"/>
          <p:nvPr>
            <p:ph type="title"/>
          </p:nvPr>
        </p:nvSpPr>
        <p:spPr>
          <a:xfrm>
            <a:off x="720000" y="1448625"/>
            <a:ext cx="2257200" cy="40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3" name="Google Shape;113;p16"/>
          <p:cNvSpPr txBox="1"/>
          <p:nvPr>
            <p:ph idx="1" type="subTitle"/>
          </p:nvPr>
        </p:nvSpPr>
        <p:spPr>
          <a:xfrm>
            <a:off x="720176" y="1807975"/>
            <a:ext cx="2257200" cy="20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idx="2" type="title"/>
          </p:nvPr>
        </p:nvSpPr>
        <p:spPr>
          <a:xfrm>
            <a:off x="3491775" y="1448625"/>
            <a:ext cx="2257500" cy="39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5" name="Google Shape;115;p16"/>
          <p:cNvSpPr txBox="1"/>
          <p:nvPr>
            <p:ph idx="3" type="subTitle"/>
          </p:nvPr>
        </p:nvSpPr>
        <p:spPr>
          <a:xfrm>
            <a:off x="3491950" y="1807325"/>
            <a:ext cx="2257500" cy="20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idx="4" type="title"/>
          </p:nvPr>
        </p:nvSpPr>
        <p:spPr>
          <a:xfrm>
            <a:off x="6162250" y="1448625"/>
            <a:ext cx="2257500" cy="39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7" name="Google Shape;117;p16"/>
          <p:cNvSpPr txBox="1"/>
          <p:nvPr>
            <p:ph idx="5" type="subTitle"/>
          </p:nvPr>
        </p:nvSpPr>
        <p:spPr>
          <a:xfrm>
            <a:off x="6162250" y="1808000"/>
            <a:ext cx="2257500" cy="20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8" name="Google Shape;118;p16"/>
          <p:cNvSpPr txBox="1"/>
          <p:nvPr>
            <p:ph idx="6"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19" name="Google Shape;119;p16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17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122" name="Google Shape;122;p17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7"/>
          <p:cNvSpPr txBox="1"/>
          <p:nvPr>
            <p:ph type="title"/>
          </p:nvPr>
        </p:nvSpPr>
        <p:spPr>
          <a:xfrm>
            <a:off x="717350" y="1295950"/>
            <a:ext cx="3728400" cy="40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5" name="Google Shape;125;p17"/>
          <p:cNvSpPr txBox="1"/>
          <p:nvPr>
            <p:ph idx="1" type="subTitle"/>
          </p:nvPr>
        </p:nvSpPr>
        <p:spPr>
          <a:xfrm>
            <a:off x="717350" y="1651849"/>
            <a:ext cx="3728400" cy="10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6" name="Google Shape;126;p17"/>
          <p:cNvSpPr txBox="1"/>
          <p:nvPr>
            <p:ph idx="2" type="title"/>
          </p:nvPr>
        </p:nvSpPr>
        <p:spPr>
          <a:xfrm>
            <a:off x="4691091" y="1295950"/>
            <a:ext cx="3728400" cy="40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7" name="Google Shape;127;p17"/>
          <p:cNvSpPr txBox="1"/>
          <p:nvPr>
            <p:ph idx="3" type="subTitle"/>
          </p:nvPr>
        </p:nvSpPr>
        <p:spPr>
          <a:xfrm>
            <a:off x="4691095" y="1651851"/>
            <a:ext cx="3728400" cy="10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4" type="title"/>
          </p:nvPr>
        </p:nvSpPr>
        <p:spPr>
          <a:xfrm>
            <a:off x="717350" y="2865407"/>
            <a:ext cx="3728400" cy="40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9" name="Google Shape;129;p17"/>
          <p:cNvSpPr txBox="1"/>
          <p:nvPr>
            <p:ph idx="5" type="subTitle"/>
          </p:nvPr>
        </p:nvSpPr>
        <p:spPr>
          <a:xfrm>
            <a:off x="717350" y="3220675"/>
            <a:ext cx="3728400" cy="10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0" name="Google Shape;130;p17"/>
          <p:cNvSpPr txBox="1"/>
          <p:nvPr>
            <p:ph idx="6" type="title"/>
          </p:nvPr>
        </p:nvSpPr>
        <p:spPr>
          <a:xfrm>
            <a:off x="4691091" y="2865413"/>
            <a:ext cx="3728400" cy="40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1" name="Google Shape;131;p17"/>
          <p:cNvSpPr txBox="1"/>
          <p:nvPr>
            <p:ph idx="7" type="subTitle"/>
          </p:nvPr>
        </p:nvSpPr>
        <p:spPr>
          <a:xfrm>
            <a:off x="4691095" y="3220676"/>
            <a:ext cx="3728400" cy="10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2" name="Google Shape;132;p17"/>
          <p:cNvSpPr txBox="1"/>
          <p:nvPr>
            <p:ph idx="8"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33" name="Google Shape;133;p17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5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oogle Shape;135;p18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136" name="Google Shape;136;p18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" name="Google Shape;138;p18"/>
          <p:cNvSpPr txBox="1"/>
          <p:nvPr>
            <p:ph type="title"/>
          </p:nvPr>
        </p:nvSpPr>
        <p:spPr>
          <a:xfrm>
            <a:off x="724350" y="953007"/>
            <a:ext cx="2563200" cy="73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9" name="Google Shape;139;p18"/>
          <p:cNvSpPr txBox="1"/>
          <p:nvPr>
            <p:ph idx="1" type="subTitle"/>
          </p:nvPr>
        </p:nvSpPr>
        <p:spPr>
          <a:xfrm>
            <a:off x="724350" y="1650487"/>
            <a:ext cx="2563200" cy="10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0" name="Google Shape;140;p18"/>
          <p:cNvSpPr txBox="1"/>
          <p:nvPr>
            <p:ph idx="2" type="title"/>
          </p:nvPr>
        </p:nvSpPr>
        <p:spPr>
          <a:xfrm>
            <a:off x="3290800" y="961215"/>
            <a:ext cx="2563200" cy="73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1" name="Google Shape;141;p18"/>
          <p:cNvSpPr txBox="1"/>
          <p:nvPr>
            <p:ph idx="3" type="subTitle"/>
          </p:nvPr>
        </p:nvSpPr>
        <p:spPr>
          <a:xfrm>
            <a:off x="3290800" y="1650487"/>
            <a:ext cx="2563200" cy="10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2" name="Google Shape;142;p18"/>
          <p:cNvSpPr txBox="1"/>
          <p:nvPr>
            <p:ph idx="4" type="title"/>
          </p:nvPr>
        </p:nvSpPr>
        <p:spPr>
          <a:xfrm>
            <a:off x="724350" y="2741296"/>
            <a:ext cx="2563200" cy="73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3" name="Google Shape;143;p18"/>
          <p:cNvSpPr txBox="1"/>
          <p:nvPr>
            <p:ph idx="5" type="subTitle"/>
          </p:nvPr>
        </p:nvSpPr>
        <p:spPr>
          <a:xfrm>
            <a:off x="724350" y="3436046"/>
            <a:ext cx="2563200" cy="10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6" type="title"/>
          </p:nvPr>
        </p:nvSpPr>
        <p:spPr>
          <a:xfrm>
            <a:off x="3290793" y="2741302"/>
            <a:ext cx="2563200" cy="73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5" name="Google Shape;145;p18"/>
          <p:cNvSpPr txBox="1"/>
          <p:nvPr>
            <p:ph idx="7" type="subTitle"/>
          </p:nvPr>
        </p:nvSpPr>
        <p:spPr>
          <a:xfrm>
            <a:off x="3290793" y="3436048"/>
            <a:ext cx="2563200" cy="10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6" name="Google Shape;146;p18"/>
          <p:cNvSpPr txBox="1"/>
          <p:nvPr>
            <p:ph idx="8" type="title"/>
          </p:nvPr>
        </p:nvSpPr>
        <p:spPr>
          <a:xfrm>
            <a:off x="5852375" y="961215"/>
            <a:ext cx="2563200" cy="73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7" name="Google Shape;147;p18"/>
          <p:cNvSpPr txBox="1"/>
          <p:nvPr>
            <p:ph idx="9" type="subTitle"/>
          </p:nvPr>
        </p:nvSpPr>
        <p:spPr>
          <a:xfrm>
            <a:off x="5852377" y="1650487"/>
            <a:ext cx="2563200" cy="10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13" type="title"/>
          </p:nvPr>
        </p:nvSpPr>
        <p:spPr>
          <a:xfrm>
            <a:off x="5852375" y="2741298"/>
            <a:ext cx="2563200" cy="73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49" name="Google Shape;149;p18"/>
          <p:cNvSpPr txBox="1"/>
          <p:nvPr>
            <p:ph idx="14" type="subTitle"/>
          </p:nvPr>
        </p:nvSpPr>
        <p:spPr>
          <a:xfrm>
            <a:off x="5852378" y="3436047"/>
            <a:ext cx="2563200" cy="108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0" name="Google Shape;150;p18"/>
          <p:cNvSpPr txBox="1"/>
          <p:nvPr>
            <p:ph idx="15"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51" name="Google Shape;151;p18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6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19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154" name="Google Shape;154;p19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9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19"/>
          <p:cNvSpPr txBox="1"/>
          <p:nvPr>
            <p:ph hasCustomPrompt="1" type="title"/>
          </p:nvPr>
        </p:nvSpPr>
        <p:spPr>
          <a:xfrm>
            <a:off x="1252403" y="1022536"/>
            <a:ext cx="4190700" cy="733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7" name="Google Shape;157;p19"/>
          <p:cNvSpPr txBox="1"/>
          <p:nvPr>
            <p:ph idx="1" type="subTitle"/>
          </p:nvPr>
        </p:nvSpPr>
        <p:spPr>
          <a:xfrm>
            <a:off x="1252403" y="1620161"/>
            <a:ext cx="4190700" cy="38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58" name="Google Shape;158;p19"/>
          <p:cNvSpPr txBox="1"/>
          <p:nvPr>
            <p:ph hasCustomPrompt="1" idx="2" type="title"/>
          </p:nvPr>
        </p:nvSpPr>
        <p:spPr>
          <a:xfrm>
            <a:off x="1252403" y="2080661"/>
            <a:ext cx="4190700" cy="733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9" name="Google Shape;159;p19"/>
          <p:cNvSpPr txBox="1"/>
          <p:nvPr>
            <p:ph idx="3" type="subTitle"/>
          </p:nvPr>
        </p:nvSpPr>
        <p:spPr>
          <a:xfrm>
            <a:off x="1252403" y="2678261"/>
            <a:ext cx="4190700" cy="38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0" name="Google Shape;160;p19"/>
          <p:cNvSpPr txBox="1"/>
          <p:nvPr>
            <p:ph hasCustomPrompt="1" idx="4" type="title"/>
          </p:nvPr>
        </p:nvSpPr>
        <p:spPr>
          <a:xfrm>
            <a:off x="1252404" y="3138786"/>
            <a:ext cx="4190700" cy="733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1" name="Google Shape;161;p19"/>
          <p:cNvSpPr txBox="1"/>
          <p:nvPr>
            <p:ph idx="5" type="subTitle"/>
          </p:nvPr>
        </p:nvSpPr>
        <p:spPr>
          <a:xfrm>
            <a:off x="1252404" y="3736386"/>
            <a:ext cx="4190700" cy="384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PT Sans"/>
              <a:buNone/>
              <a:defRPr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2" name="Google Shape;162;p19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7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20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165" name="Google Shape;165;p20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20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168" name="Google Shape;168;p20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1045150" y="1866000"/>
            <a:ext cx="39435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2" type="title"/>
          </p:nvPr>
        </p:nvSpPr>
        <p:spPr>
          <a:xfrm>
            <a:off x="5590076" y="1551675"/>
            <a:ext cx="22251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oogle Shape;170;p21"/>
          <p:cNvGrpSpPr/>
          <p:nvPr/>
        </p:nvGrpSpPr>
        <p:grpSpPr>
          <a:xfrm>
            <a:off x="772525" y="726625"/>
            <a:ext cx="6578100" cy="3438300"/>
            <a:chOff x="772525" y="726625"/>
            <a:chExt cx="6578100" cy="3438300"/>
          </a:xfrm>
        </p:grpSpPr>
        <p:sp>
          <p:nvSpPr>
            <p:cNvPr id="171" name="Google Shape;171;p21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" name="Google Shape;173;p21"/>
          <p:cNvGrpSpPr/>
          <p:nvPr/>
        </p:nvGrpSpPr>
        <p:grpSpPr>
          <a:xfrm>
            <a:off x="4924175" y="2984325"/>
            <a:ext cx="3447300" cy="1584600"/>
            <a:chOff x="4924175" y="3441525"/>
            <a:chExt cx="3447300" cy="1584600"/>
          </a:xfrm>
        </p:grpSpPr>
        <p:sp>
          <p:nvSpPr>
            <p:cNvPr id="174" name="Google Shape;174;p21"/>
            <p:cNvSpPr/>
            <p:nvPr/>
          </p:nvSpPr>
          <p:spPr>
            <a:xfrm>
              <a:off x="4924175" y="3441525"/>
              <a:ext cx="3447300" cy="15846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6" name="Google Shape;176;p21"/>
          <p:cNvSpPr txBox="1"/>
          <p:nvPr>
            <p:ph type="ctrTitle"/>
          </p:nvPr>
        </p:nvSpPr>
        <p:spPr>
          <a:xfrm>
            <a:off x="1697375" y="1229575"/>
            <a:ext cx="32946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21"/>
          <p:cNvSpPr txBox="1"/>
          <p:nvPr>
            <p:ph idx="1" type="subTitle"/>
          </p:nvPr>
        </p:nvSpPr>
        <p:spPr>
          <a:xfrm>
            <a:off x="1697375" y="2291627"/>
            <a:ext cx="3294600" cy="99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8" name="Google Shape;178;p21"/>
          <p:cNvSpPr txBox="1"/>
          <p:nvPr/>
        </p:nvSpPr>
        <p:spPr>
          <a:xfrm>
            <a:off x="5017075" y="3285800"/>
            <a:ext cx="3294600" cy="8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CREDITS:</a:t>
            </a: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endParaRPr b="1" sz="1000" u="sng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79" name="Google Shape;179;p21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80" name="Google Shape;180;p21"/>
          <p:cNvSpPr/>
          <p:nvPr/>
        </p:nvSpPr>
        <p:spPr>
          <a:xfrm>
            <a:off x="11575" y="0"/>
            <a:ext cx="3048600" cy="414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1"/>
          <p:cNvSpPr/>
          <p:nvPr/>
        </p:nvSpPr>
        <p:spPr>
          <a:xfrm>
            <a:off x="3059300" y="0"/>
            <a:ext cx="6084600" cy="414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4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2"/>
          <p:cNvGrpSpPr/>
          <p:nvPr/>
        </p:nvGrpSpPr>
        <p:grpSpPr>
          <a:xfrm>
            <a:off x="772525" y="726625"/>
            <a:ext cx="6578100" cy="3438300"/>
            <a:chOff x="772525" y="726625"/>
            <a:chExt cx="6578100" cy="3438300"/>
          </a:xfrm>
        </p:grpSpPr>
        <p:sp>
          <p:nvSpPr>
            <p:cNvPr id="184" name="Google Shape;184;p22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22"/>
          <p:cNvGrpSpPr/>
          <p:nvPr/>
        </p:nvGrpSpPr>
        <p:grpSpPr>
          <a:xfrm>
            <a:off x="4924175" y="2984325"/>
            <a:ext cx="3447300" cy="1584600"/>
            <a:chOff x="4924175" y="3441525"/>
            <a:chExt cx="3447300" cy="1584600"/>
          </a:xfrm>
        </p:grpSpPr>
        <p:sp>
          <p:nvSpPr>
            <p:cNvPr id="187" name="Google Shape;187;p22"/>
            <p:cNvSpPr/>
            <p:nvPr/>
          </p:nvSpPr>
          <p:spPr>
            <a:xfrm>
              <a:off x="4924175" y="3441525"/>
              <a:ext cx="3447300" cy="15846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2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p22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grpSp>
        <p:nvGrpSpPr>
          <p:cNvPr id="190" name="Google Shape;190;p22"/>
          <p:cNvGrpSpPr/>
          <p:nvPr/>
        </p:nvGrpSpPr>
        <p:grpSpPr>
          <a:xfrm>
            <a:off x="11575" y="0"/>
            <a:ext cx="9132325" cy="414900"/>
            <a:chOff x="11575" y="0"/>
            <a:chExt cx="9132325" cy="414900"/>
          </a:xfrm>
        </p:grpSpPr>
        <p:sp>
          <p:nvSpPr>
            <p:cNvPr id="191" name="Google Shape;191;p22"/>
            <p:cNvSpPr/>
            <p:nvPr/>
          </p:nvSpPr>
          <p:spPr>
            <a:xfrm>
              <a:off x="11575" y="0"/>
              <a:ext cx="3048600" cy="4149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2"/>
            <p:cNvSpPr/>
            <p:nvPr/>
          </p:nvSpPr>
          <p:spPr>
            <a:xfrm>
              <a:off x="3059300" y="0"/>
              <a:ext cx="6084600" cy="4149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4_1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oogle Shape;194;p23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195" name="Google Shape;195;p23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" name="Google Shape;197;p23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4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22" name="Google Shape;22;p4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4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0000" y="1238200"/>
            <a:ext cx="7704000" cy="38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/>
            </a:lvl9pPr>
          </a:lstStyle>
          <a:p/>
        </p:txBody>
      </p:sp>
      <p:sp>
        <p:nvSpPr>
          <p:cNvPr id="26" name="Google Shape;26;p4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5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29" name="Google Shape;29;p5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" name="Google Shape;31;p5"/>
          <p:cNvSpPr txBox="1"/>
          <p:nvPr>
            <p:ph idx="1" type="subTitle"/>
          </p:nvPr>
        </p:nvSpPr>
        <p:spPr>
          <a:xfrm>
            <a:off x="807625" y="2775700"/>
            <a:ext cx="3415800" cy="14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subTitle"/>
          </p:nvPr>
        </p:nvSpPr>
        <p:spPr>
          <a:xfrm>
            <a:off x="4922022" y="2775700"/>
            <a:ext cx="3415800" cy="14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3" type="subTitle"/>
          </p:nvPr>
        </p:nvSpPr>
        <p:spPr>
          <a:xfrm>
            <a:off x="807630" y="2403350"/>
            <a:ext cx="34158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200">
                <a:latin typeface="Quantico"/>
                <a:ea typeface="Quantico"/>
                <a:cs typeface="Quantico"/>
                <a:sym typeface="Quantic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4" type="subTitle"/>
          </p:nvPr>
        </p:nvSpPr>
        <p:spPr>
          <a:xfrm>
            <a:off x="4922022" y="2403350"/>
            <a:ext cx="3415800" cy="42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200">
                <a:latin typeface="Quantico"/>
                <a:ea typeface="Quantico"/>
                <a:cs typeface="Quantico"/>
                <a:sym typeface="Quantic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6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39" name="Google Shape;39;p6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6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" name="Google Shape;41;p6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7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45" name="Google Shape;45;p7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7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7"/>
          <p:cNvSpPr txBox="1"/>
          <p:nvPr>
            <p:ph type="title"/>
          </p:nvPr>
        </p:nvSpPr>
        <p:spPr>
          <a:xfrm>
            <a:off x="720000" y="475500"/>
            <a:ext cx="77040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3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720000" y="1244275"/>
            <a:ext cx="3692400" cy="29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AutoNum type="arabicPeriod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 sz="13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 sz="13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 sz="13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 sz="13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 sz="13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 sz="13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 sz="1300"/>
            </a:lvl9pPr>
          </a:lstStyle>
          <a:p/>
        </p:txBody>
      </p:sp>
      <p:sp>
        <p:nvSpPr>
          <p:cNvPr id="49" name="Google Shape;49;p7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2" name="Google Shape;52;p8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8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5" name="Google Shape;55;p8"/>
          <p:cNvSpPr txBox="1"/>
          <p:nvPr>
            <p:ph type="title"/>
          </p:nvPr>
        </p:nvSpPr>
        <p:spPr>
          <a:xfrm>
            <a:off x="2801700" y="1918054"/>
            <a:ext cx="5622300" cy="247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9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58" name="Google Shape;58;p9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9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9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 rot="515">
            <a:off x="2406900" y="1623064"/>
            <a:ext cx="6006600" cy="6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9"/>
          <p:cNvSpPr txBox="1"/>
          <p:nvPr>
            <p:ph idx="1" type="subTitle"/>
          </p:nvPr>
        </p:nvSpPr>
        <p:spPr>
          <a:xfrm>
            <a:off x="3658200" y="2303046"/>
            <a:ext cx="4755300" cy="147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10"/>
          <p:cNvGrpSpPr/>
          <p:nvPr/>
        </p:nvGrpSpPr>
        <p:grpSpPr>
          <a:xfrm>
            <a:off x="396500" y="170424"/>
            <a:ext cx="8360126" cy="4398447"/>
            <a:chOff x="1054783" y="1029605"/>
            <a:chExt cx="7587010" cy="3902100"/>
          </a:xfrm>
        </p:grpSpPr>
        <p:sp>
          <p:nvSpPr>
            <p:cNvPr id="65" name="Google Shape;65;p10"/>
            <p:cNvSpPr/>
            <p:nvPr/>
          </p:nvSpPr>
          <p:spPr>
            <a:xfrm>
              <a:off x="1054793" y="1029605"/>
              <a:ext cx="7587000" cy="39021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0"/>
            <p:cNvSpPr/>
            <p:nvPr/>
          </p:nvSpPr>
          <p:spPr>
            <a:xfrm>
              <a:off x="1054783" y="1029605"/>
              <a:ext cx="7587000" cy="226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Google Shape;67;p10"/>
          <p:cNvSpPr txBox="1"/>
          <p:nvPr/>
        </p:nvSpPr>
        <p:spPr>
          <a:xfrm>
            <a:off x="344300" y="4753684"/>
            <a:ext cx="84786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1 0 1 1   0 1 1   0 1   1 0 1 1 0 0 1   1 0   1 1 0 1 1   0 1 1   0 1   1 1 0 1 1 0   1 1 0 1 1 1   1 1 0 1 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8" name="Google Shape;68;p10"/>
          <p:cNvSpPr txBox="1"/>
          <p:nvPr>
            <p:ph type="title"/>
          </p:nvPr>
        </p:nvSpPr>
        <p:spPr>
          <a:xfrm>
            <a:off x="720000" y="2233875"/>
            <a:ext cx="7704000" cy="615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4638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Quantico"/>
              <a:buNone/>
              <a:defRPr b="1" sz="33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○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■"/>
              <a:defRPr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28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linkedin.com/pulse/everything-you-wanted-know-quantum-random-number-roger-grimes" TargetMode="External"/><Relationship Id="rId10" Type="http://schemas.openxmlformats.org/officeDocument/2006/relationships/hyperlink" Target="https://jackkrupansky.medium.com/quantum-advantage-now-generation-of-true-random-numbers-237d89f8a7f2" TargetMode="External"/><Relationship Id="rId13" Type="http://schemas.openxmlformats.org/officeDocument/2006/relationships/hyperlink" Target="https://en.wikipedia.org/wiki/Bell%27s_theorem" TargetMode="External"/><Relationship Id="rId12" Type="http://schemas.openxmlformats.org/officeDocument/2006/relationships/hyperlink" Target="https://www.random.org/randomness/" TargetMode="External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www.osti.gov/servlets/purl/1261542#:~:text=A%20semi%2Dself%2Dtesting%20QRNG,and%20semi%2Dself%2Dtesting." TargetMode="External"/><Relationship Id="rId4" Type="http://schemas.openxmlformats.org/officeDocument/2006/relationships/hyperlink" Target="https://arxiv.org/pdf/2203.00261.pdf" TargetMode="External"/><Relationship Id="rId9" Type="http://schemas.openxmlformats.org/officeDocument/2006/relationships/hyperlink" Target="https://www.idquantique.com/random-number-generation/overview/" TargetMode="External"/><Relationship Id="rId5" Type="http://schemas.openxmlformats.org/officeDocument/2006/relationships/hyperlink" Target="https://medium.com/cambridge-quantum-computing/quantum-proof-cryptography-with-ironbridge-tket-and-amazon-braket-e8e96777cacc" TargetMode="External"/><Relationship Id="rId6" Type="http://schemas.openxmlformats.org/officeDocument/2006/relationships/hyperlink" Target="https://homes.psd.uchicago.edu/~sethi/Teaching/P243-W2021/Final%20Papers/Final_Project.pdf" TargetMode="External"/><Relationship Id="rId7" Type="http://schemas.openxmlformats.org/officeDocument/2006/relationships/hyperlink" Target="https://www.idquantique.com/practical-considerations-and-use-cases-for-quantum-random-number-generators/" TargetMode="External"/><Relationship Id="rId8" Type="http://schemas.openxmlformats.org/officeDocument/2006/relationships/hyperlink" Target="https://www.idquantique.com/random-number-generation/application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oogle Shape;202;p24"/>
          <p:cNvGrpSpPr/>
          <p:nvPr/>
        </p:nvGrpSpPr>
        <p:grpSpPr>
          <a:xfrm>
            <a:off x="772525" y="726625"/>
            <a:ext cx="6578100" cy="3438300"/>
            <a:chOff x="772525" y="726625"/>
            <a:chExt cx="6578100" cy="3438300"/>
          </a:xfrm>
        </p:grpSpPr>
        <p:sp>
          <p:nvSpPr>
            <p:cNvPr id="203" name="Google Shape;203;p24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4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24"/>
          <p:cNvSpPr/>
          <p:nvPr/>
        </p:nvSpPr>
        <p:spPr>
          <a:xfrm>
            <a:off x="6324950" y="117300"/>
            <a:ext cx="2303100" cy="74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24"/>
          <p:cNvGrpSpPr/>
          <p:nvPr/>
        </p:nvGrpSpPr>
        <p:grpSpPr>
          <a:xfrm>
            <a:off x="3354272" y="3116660"/>
            <a:ext cx="5017201" cy="1287114"/>
            <a:chOff x="4924175" y="3441525"/>
            <a:chExt cx="3447300" cy="962400"/>
          </a:xfrm>
        </p:grpSpPr>
        <p:sp>
          <p:nvSpPr>
            <p:cNvPr id="207" name="Google Shape;207;p24"/>
            <p:cNvSpPr/>
            <p:nvPr/>
          </p:nvSpPr>
          <p:spPr>
            <a:xfrm>
              <a:off x="4924175" y="3441525"/>
              <a:ext cx="3447300" cy="962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24"/>
          <p:cNvGrpSpPr/>
          <p:nvPr/>
        </p:nvGrpSpPr>
        <p:grpSpPr>
          <a:xfrm>
            <a:off x="6849405" y="1171501"/>
            <a:ext cx="1864833" cy="1637043"/>
            <a:chOff x="1054812" y="1029590"/>
            <a:chExt cx="3436214" cy="3912627"/>
          </a:xfrm>
        </p:grpSpPr>
        <p:sp>
          <p:nvSpPr>
            <p:cNvPr id="210" name="Google Shape;210;p24"/>
            <p:cNvSpPr/>
            <p:nvPr/>
          </p:nvSpPr>
          <p:spPr>
            <a:xfrm>
              <a:off x="1054812" y="1029617"/>
              <a:ext cx="3436200" cy="39126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1054825" y="1029590"/>
              <a:ext cx="34362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2" name="Google Shape;212;p24"/>
          <p:cNvSpPr txBox="1"/>
          <p:nvPr/>
        </p:nvSpPr>
        <p:spPr>
          <a:xfrm>
            <a:off x="1194650" y="1336300"/>
            <a:ext cx="7029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&lt;/</a:t>
            </a:r>
            <a:endParaRPr sz="3600">
              <a:solidFill>
                <a:schemeClr val="lt2"/>
              </a:solidFill>
            </a:endParaRPr>
          </a:p>
        </p:txBody>
      </p:sp>
      <p:sp>
        <p:nvSpPr>
          <p:cNvPr id="213" name="Google Shape;213;p24"/>
          <p:cNvSpPr txBox="1"/>
          <p:nvPr/>
        </p:nvSpPr>
        <p:spPr>
          <a:xfrm>
            <a:off x="6066050" y="1943200"/>
            <a:ext cx="7029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/&gt;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214" name="Google Shape;214;p24"/>
          <p:cNvSpPr txBox="1"/>
          <p:nvPr/>
        </p:nvSpPr>
        <p:spPr>
          <a:xfrm>
            <a:off x="7198457" y="1873600"/>
            <a:ext cx="12168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</a:rPr>
              <a:t>}</a:t>
            </a:r>
            <a:r>
              <a:rPr lang="en" sz="3600">
                <a:solidFill>
                  <a:schemeClr val="dk1"/>
                </a:solidFill>
              </a:rPr>
              <a:t> /&gt; </a:t>
            </a:r>
            <a:r>
              <a:rPr lang="en" sz="3600">
                <a:solidFill>
                  <a:schemeClr val="accent1"/>
                </a:solidFill>
              </a:rPr>
              <a:t>[</a:t>
            </a:r>
            <a:endParaRPr sz="3600">
              <a:solidFill>
                <a:schemeClr val="accent1"/>
              </a:solidFill>
            </a:endParaRPr>
          </a:p>
        </p:txBody>
      </p:sp>
      <p:sp>
        <p:nvSpPr>
          <p:cNvPr id="215" name="Google Shape;215;p24"/>
          <p:cNvSpPr txBox="1"/>
          <p:nvPr>
            <p:ph type="ctrTitle"/>
          </p:nvPr>
        </p:nvSpPr>
        <p:spPr>
          <a:xfrm>
            <a:off x="1789400" y="1309975"/>
            <a:ext cx="4360500" cy="16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</a:t>
            </a:r>
            <a:r>
              <a:rPr lang="en"/>
              <a:t>antum Random Number Generation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16" name="Google Shape;216;p24"/>
          <p:cNvSpPr txBox="1"/>
          <p:nvPr>
            <p:ph idx="1" type="subTitle"/>
          </p:nvPr>
        </p:nvSpPr>
        <p:spPr>
          <a:xfrm>
            <a:off x="3499477" y="3554663"/>
            <a:ext cx="4689300" cy="7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Mikhail Varghese, Christophe Moll, and Samantha Moll </a:t>
            </a:r>
            <a:endParaRPr sz="1700"/>
          </a:p>
        </p:txBody>
      </p:sp>
      <p:sp>
        <p:nvSpPr>
          <p:cNvPr id="217" name="Google Shape;217;p24"/>
          <p:cNvSpPr txBox="1"/>
          <p:nvPr/>
        </p:nvSpPr>
        <p:spPr>
          <a:xfrm>
            <a:off x="6709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Quantum Computing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4014700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2023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219" name="Google Shape;21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60794">
            <a:off x="1202200" y="2278351"/>
            <a:ext cx="1864826" cy="1864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8773" y="117294"/>
            <a:ext cx="2475471" cy="74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" name="Google Shape;325;p33"/>
          <p:cNvGrpSpPr/>
          <p:nvPr/>
        </p:nvGrpSpPr>
        <p:grpSpPr>
          <a:xfrm>
            <a:off x="5654150" y="1238904"/>
            <a:ext cx="2769474" cy="2955812"/>
            <a:chOff x="1054825" y="1029588"/>
            <a:chExt cx="6665400" cy="7569300"/>
          </a:xfrm>
        </p:grpSpPr>
        <p:sp>
          <p:nvSpPr>
            <p:cNvPr id="326" name="Google Shape;326;p33"/>
            <p:cNvSpPr/>
            <p:nvPr/>
          </p:nvSpPr>
          <p:spPr>
            <a:xfrm>
              <a:off x="1054825" y="1029588"/>
              <a:ext cx="6665400" cy="756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3"/>
            <p:cNvSpPr/>
            <p:nvPr/>
          </p:nvSpPr>
          <p:spPr>
            <a:xfrm>
              <a:off x="1054825" y="1029588"/>
              <a:ext cx="6665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8" name="Google Shape;328;p33"/>
          <p:cNvSpPr txBox="1"/>
          <p:nvPr>
            <p:ph type="title"/>
          </p:nvPr>
        </p:nvSpPr>
        <p:spPr>
          <a:xfrm>
            <a:off x="720000" y="475500"/>
            <a:ext cx="80718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E76A28"/>
                </a:solidFill>
              </a:rPr>
              <a:t>&lt;/</a:t>
            </a:r>
            <a:r>
              <a:rPr lang="en" sz="3100">
                <a:solidFill>
                  <a:schemeClr val="lt2"/>
                </a:solidFill>
              </a:rPr>
              <a:t> </a:t>
            </a:r>
            <a:r>
              <a:rPr lang="en" sz="3100"/>
              <a:t>Quantum Properties</a:t>
            </a:r>
            <a:endParaRPr sz="3100"/>
          </a:p>
        </p:txBody>
      </p:sp>
      <p:sp>
        <p:nvSpPr>
          <p:cNvPr id="329" name="Google Shape;329;p33"/>
          <p:cNvSpPr txBox="1"/>
          <p:nvPr>
            <p:ph idx="1" type="body"/>
          </p:nvPr>
        </p:nvSpPr>
        <p:spPr>
          <a:xfrm>
            <a:off x="643850" y="1033200"/>
            <a:ext cx="5010300" cy="34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/>
              <a:t>Fundamental properties that lead to true randomness in quantum systems: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b="1" lang="en" sz="1300"/>
              <a:t>Superposition:</a:t>
            </a:r>
            <a:r>
              <a:rPr lang="en" sz="1300"/>
              <a:t> </a:t>
            </a:r>
            <a:r>
              <a:rPr i="1" lang="en" sz="1300"/>
              <a:t>A</a:t>
            </a:r>
            <a:r>
              <a:rPr i="1" lang="en" sz="1300"/>
              <a:t>bility of a quantum system to be in </a:t>
            </a:r>
            <a:r>
              <a:rPr i="1" lang="en" sz="1300">
                <a:solidFill>
                  <a:schemeClr val="lt2"/>
                </a:solidFill>
              </a:rPr>
              <a:t>multiple states simultaneously, until it is measured</a:t>
            </a:r>
            <a:endParaRPr i="1" sz="1300">
              <a:solidFill>
                <a:schemeClr val="lt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b="1" lang="en" sz="1300"/>
              <a:t>Entanglement:</a:t>
            </a:r>
            <a:r>
              <a:rPr lang="en" sz="1300"/>
              <a:t> </a:t>
            </a:r>
            <a:r>
              <a:rPr i="1" lang="en" sz="1300"/>
              <a:t>Exchange</a:t>
            </a:r>
            <a:r>
              <a:rPr i="1" lang="en" sz="1300"/>
              <a:t> of quantum information between two particles at a given distance → </a:t>
            </a:r>
            <a:r>
              <a:rPr i="1" lang="en" sz="1300">
                <a:solidFill>
                  <a:schemeClr val="lt2"/>
                </a:solidFill>
              </a:rPr>
              <a:t>measuring one entangled particle affects the other instantaneously. </a:t>
            </a:r>
            <a:r>
              <a:rPr i="1" lang="en" sz="1300"/>
              <a:t>For example, if one electron is in the state of spin up, then the other will be in the state of spin down, regardless of the distance between the two</a:t>
            </a:r>
            <a:endParaRPr i="1" sz="1300"/>
          </a:p>
        </p:txBody>
      </p:sp>
      <p:sp>
        <p:nvSpPr>
          <p:cNvPr id="330" name="Google Shape;330;p33"/>
          <p:cNvSpPr txBox="1"/>
          <p:nvPr/>
        </p:nvSpPr>
        <p:spPr>
          <a:xfrm>
            <a:off x="4950330" y="1581625"/>
            <a:ext cx="17748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pic>
        <p:nvPicPr>
          <p:cNvPr id="331" name="Google Shape;33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9300" y="1631475"/>
            <a:ext cx="2439175" cy="243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4"/>
          <p:cNvSpPr txBox="1"/>
          <p:nvPr>
            <p:ph type="title"/>
          </p:nvPr>
        </p:nvSpPr>
        <p:spPr>
          <a:xfrm>
            <a:off x="720000" y="475500"/>
            <a:ext cx="80718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E76A28"/>
                </a:solidFill>
              </a:rPr>
              <a:t>&lt;/</a:t>
            </a:r>
            <a:r>
              <a:rPr lang="en" sz="3100">
                <a:solidFill>
                  <a:schemeClr val="lt2"/>
                </a:solidFill>
              </a:rPr>
              <a:t> </a:t>
            </a:r>
            <a:r>
              <a:rPr lang="en" sz="3100"/>
              <a:t>Quantum Properties</a:t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/>
          </a:p>
        </p:txBody>
      </p:sp>
      <p:sp>
        <p:nvSpPr>
          <p:cNvPr id="337" name="Google Shape;337;p34"/>
          <p:cNvSpPr txBox="1"/>
          <p:nvPr>
            <p:ph idx="1" type="body"/>
          </p:nvPr>
        </p:nvSpPr>
        <p:spPr>
          <a:xfrm>
            <a:off x="3996600" y="1344575"/>
            <a:ext cx="4333500" cy="29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/>
              <a:t>Fundamental properties that lead to true randomness in quantum systems:</a:t>
            </a:r>
            <a:endParaRPr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b="1" lang="en" sz="1300"/>
              <a:t>Measurement Uncertainty</a:t>
            </a:r>
            <a:r>
              <a:rPr b="1" lang="en" sz="1300"/>
              <a:t>:</a:t>
            </a:r>
            <a:r>
              <a:rPr lang="en" sz="1300"/>
              <a:t> </a:t>
            </a:r>
            <a:r>
              <a:rPr i="1" lang="en" sz="1300"/>
              <a:t>Measuring the state of a quantum system is probabilistic, as its outcomes are unpredictable</a:t>
            </a:r>
            <a:endParaRPr i="1"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b="1" lang="en" sz="1300"/>
              <a:t>Bell’s Theorem:</a:t>
            </a:r>
            <a:r>
              <a:rPr lang="en" sz="1300"/>
              <a:t> </a:t>
            </a:r>
            <a:r>
              <a:rPr i="1" lang="en" sz="1300"/>
              <a:t>No hidden variables → Quantum randomness is not controlled by any deterministic values</a:t>
            </a:r>
            <a:endParaRPr i="1" sz="1300"/>
          </a:p>
        </p:txBody>
      </p:sp>
      <p:grpSp>
        <p:nvGrpSpPr>
          <p:cNvPr id="338" name="Google Shape;338;p34"/>
          <p:cNvGrpSpPr/>
          <p:nvPr/>
        </p:nvGrpSpPr>
        <p:grpSpPr>
          <a:xfrm>
            <a:off x="701100" y="1238898"/>
            <a:ext cx="3142736" cy="2955812"/>
            <a:chOff x="1054825" y="1029588"/>
            <a:chExt cx="6665400" cy="7569300"/>
          </a:xfrm>
        </p:grpSpPr>
        <p:sp>
          <p:nvSpPr>
            <p:cNvPr id="339" name="Google Shape;339;p34"/>
            <p:cNvSpPr/>
            <p:nvPr/>
          </p:nvSpPr>
          <p:spPr>
            <a:xfrm>
              <a:off x="1054825" y="1029588"/>
              <a:ext cx="6665400" cy="756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4"/>
            <p:cNvSpPr/>
            <p:nvPr/>
          </p:nvSpPr>
          <p:spPr>
            <a:xfrm>
              <a:off x="1054825" y="1029588"/>
              <a:ext cx="6665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1" name="Google Shape;341;p34"/>
          <p:cNvPicPr preferRelativeResize="0"/>
          <p:nvPr/>
        </p:nvPicPr>
        <p:blipFill rotWithShape="1">
          <a:blip r:embed="rId3">
            <a:alphaModFix/>
          </a:blip>
          <a:srcRect b="0" l="20146" r="19008" t="0"/>
          <a:stretch/>
        </p:blipFill>
        <p:spPr>
          <a:xfrm>
            <a:off x="851350" y="1631475"/>
            <a:ext cx="2827026" cy="243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5"/>
          <p:cNvSpPr txBox="1"/>
          <p:nvPr>
            <p:ph type="title"/>
          </p:nvPr>
        </p:nvSpPr>
        <p:spPr>
          <a:xfrm>
            <a:off x="720000" y="475500"/>
            <a:ext cx="80718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E76A28"/>
                </a:solidFill>
              </a:rPr>
              <a:t>&lt;/</a:t>
            </a:r>
            <a:r>
              <a:rPr lang="en" sz="3100">
                <a:solidFill>
                  <a:schemeClr val="lt2"/>
                </a:solidFill>
              </a:rPr>
              <a:t> </a:t>
            </a:r>
            <a:r>
              <a:rPr lang="en" sz="3100"/>
              <a:t>Superdeterminism  and </a:t>
            </a:r>
            <a:r>
              <a:rPr lang="en" sz="3100"/>
              <a:t>Bell’s Theory</a:t>
            </a:r>
            <a:endParaRPr sz="3100"/>
          </a:p>
        </p:txBody>
      </p:sp>
      <p:sp>
        <p:nvSpPr>
          <p:cNvPr id="347" name="Google Shape;347;p35"/>
          <p:cNvSpPr txBox="1"/>
          <p:nvPr>
            <p:ph idx="1" type="body"/>
          </p:nvPr>
        </p:nvSpPr>
        <p:spPr>
          <a:xfrm>
            <a:off x="536550" y="1183124"/>
            <a:ext cx="6461400" cy="307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/>
              <a:t>Superdeterminism (Hidden Variables)</a:t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Controversial interpretation of quantum mechanics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Suggests universe is entirely </a:t>
            </a:r>
            <a:r>
              <a:rPr lang="en" sz="1300">
                <a:solidFill>
                  <a:schemeClr val="lt2"/>
                </a:solidFill>
              </a:rPr>
              <a:t>deterministic → all events predetermined and lack true randomness</a:t>
            </a:r>
            <a:endParaRPr sz="1300">
              <a:solidFill>
                <a:schemeClr val="lt2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Proposes that hidden variables control behavior of particles → no true quantum randomness</a:t>
            </a:r>
            <a:endParaRPr sz="13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/>
              <a:t>Bell's Theor</a:t>
            </a:r>
            <a:r>
              <a:rPr b="1" lang="en" sz="1300"/>
              <a:t>y</a:t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Bell inequalities → tested validity of superdeterminism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Showed that quantum systems violate these inequalities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Char char="■"/>
            </a:pPr>
            <a:r>
              <a:rPr lang="en">
                <a:solidFill>
                  <a:schemeClr val="lt2"/>
                </a:solidFill>
              </a:rPr>
              <a:t>C</a:t>
            </a:r>
            <a:r>
              <a:rPr lang="en" sz="1300">
                <a:solidFill>
                  <a:schemeClr val="lt2"/>
                </a:solidFill>
              </a:rPr>
              <a:t>annot be explained by any local hidden variable</a:t>
            </a:r>
            <a:r>
              <a:rPr lang="en">
                <a:solidFill>
                  <a:schemeClr val="lt2"/>
                </a:solidFill>
              </a:rPr>
              <a:t>s or </a:t>
            </a:r>
            <a:r>
              <a:rPr lang="en" sz="1300">
                <a:solidFill>
                  <a:schemeClr val="lt2"/>
                </a:solidFill>
              </a:rPr>
              <a:t>classical deterministic explanations</a:t>
            </a:r>
            <a:endParaRPr sz="1300">
              <a:solidFill>
                <a:schemeClr val="lt2"/>
              </a:solidFill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Reaffirmed presence of true quantum randomness in nature</a:t>
            </a:r>
            <a:endParaRPr sz="1300"/>
          </a:p>
        </p:txBody>
      </p:sp>
      <p:grpSp>
        <p:nvGrpSpPr>
          <p:cNvPr id="348" name="Google Shape;348;p35"/>
          <p:cNvGrpSpPr/>
          <p:nvPr/>
        </p:nvGrpSpPr>
        <p:grpSpPr>
          <a:xfrm>
            <a:off x="7091215" y="1278276"/>
            <a:ext cx="1776996" cy="2925534"/>
            <a:chOff x="1054825" y="1029588"/>
            <a:chExt cx="6665400" cy="7569300"/>
          </a:xfrm>
        </p:grpSpPr>
        <p:sp>
          <p:nvSpPr>
            <p:cNvPr id="349" name="Google Shape;349;p35"/>
            <p:cNvSpPr/>
            <p:nvPr/>
          </p:nvSpPr>
          <p:spPr>
            <a:xfrm>
              <a:off x="1054825" y="1029588"/>
              <a:ext cx="6665400" cy="756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1054825" y="1029588"/>
              <a:ext cx="6665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51" name="Google Shape;351;p35"/>
          <p:cNvPicPr preferRelativeResize="0"/>
          <p:nvPr/>
        </p:nvPicPr>
        <p:blipFill rotWithShape="1">
          <a:blip r:embed="rId3">
            <a:alphaModFix/>
          </a:blip>
          <a:srcRect b="0" l="20671" r="34654" t="0"/>
          <a:stretch/>
        </p:blipFill>
        <p:spPr>
          <a:xfrm>
            <a:off x="7163650" y="1622025"/>
            <a:ext cx="1624100" cy="250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36"/>
          <p:cNvGrpSpPr/>
          <p:nvPr/>
        </p:nvGrpSpPr>
        <p:grpSpPr>
          <a:xfrm>
            <a:off x="772525" y="726625"/>
            <a:ext cx="6578100" cy="3438300"/>
            <a:chOff x="772525" y="726625"/>
            <a:chExt cx="6578100" cy="3438300"/>
          </a:xfrm>
        </p:grpSpPr>
        <p:sp>
          <p:nvSpPr>
            <p:cNvPr id="357" name="Google Shape;357;p36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6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" name="Google Shape;359;p36"/>
          <p:cNvGrpSpPr/>
          <p:nvPr/>
        </p:nvGrpSpPr>
        <p:grpSpPr>
          <a:xfrm>
            <a:off x="3993600" y="3441475"/>
            <a:ext cx="2119748" cy="1127400"/>
            <a:chOff x="4924170" y="3441525"/>
            <a:chExt cx="3447305" cy="1127400"/>
          </a:xfrm>
        </p:grpSpPr>
        <p:sp>
          <p:nvSpPr>
            <p:cNvPr id="360" name="Google Shape;360;p36"/>
            <p:cNvSpPr/>
            <p:nvPr/>
          </p:nvSpPr>
          <p:spPr>
            <a:xfrm>
              <a:off x="4924170" y="3441525"/>
              <a:ext cx="3447300" cy="112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6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" name="Google Shape;362;p36"/>
          <p:cNvGrpSpPr/>
          <p:nvPr/>
        </p:nvGrpSpPr>
        <p:grpSpPr>
          <a:xfrm>
            <a:off x="5757869" y="1302373"/>
            <a:ext cx="2225219" cy="1952840"/>
            <a:chOff x="-227375" y="1029588"/>
            <a:chExt cx="4718446" cy="4667400"/>
          </a:xfrm>
        </p:grpSpPr>
        <p:sp>
          <p:nvSpPr>
            <p:cNvPr id="363" name="Google Shape;363;p36"/>
            <p:cNvSpPr/>
            <p:nvPr/>
          </p:nvSpPr>
          <p:spPr>
            <a:xfrm>
              <a:off x="-227375" y="1029588"/>
              <a:ext cx="4718400" cy="466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-227329" y="1029588"/>
              <a:ext cx="4718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5" name="Google Shape;365;p36"/>
          <p:cNvSpPr txBox="1"/>
          <p:nvPr>
            <p:ph type="title"/>
          </p:nvPr>
        </p:nvSpPr>
        <p:spPr>
          <a:xfrm>
            <a:off x="841925" y="1713600"/>
            <a:ext cx="4825200" cy="8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QRNG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36"/>
          <p:cNvSpPr txBox="1"/>
          <p:nvPr>
            <p:ph idx="2" type="title"/>
          </p:nvPr>
        </p:nvSpPr>
        <p:spPr>
          <a:xfrm>
            <a:off x="5757938" y="1523250"/>
            <a:ext cx="22251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67" name="Google Shape;367;p36"/>
          <p:cNvSpPr txBox="1"/>
          <p:nvPr/>
        </p:nvSpPr>
        <p:spPr>
          <a:xfrm>
            <a:off x="841925" y="1094475"/>
            <a:ext cx="10773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  <a:latin typeface="Quantico"/>
                <a:ea typeface="Quantico"/>
                <a:cs typeface="Quantico"/>
                <a:sym typeface="Quantico"/>
              </a:rPr>
              <a:t>&lt;/&gt;</a:t>
            </a:r>
            <a:endParaRPr sz="3600">
              <a:solidFill>
                <a:schemeClr val="accent1"/>
              </a:solidFill>
            </a:endParaRPr>
          </a:p>
        </p:txBody>
      </p:sp>
      <p:sp>
        <p:nvSpPr>
          <p:cNvPr id="368" name="Google Shape;368;p36"/>
          <p:cNvSpPr txBox="1"/>
          <p:nvPr/>
        </p:nvSpPr>
        <p:spPr>
          <a:xfrm>
            <a:off x="4445082" y="3760875"/>
            <a:ext cx="12168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</a:rPr>
              <a:t>}</a:t>
            </a:r>
            <a:r>
              <a:rPr lang="en" sz="3600">
                <a:solidFill>
                  <a:schemeClr val="dk1"/>
                </a:solidFill>
              </a:rPr>
              <a:t> /&gt; </a:t>
            </a:r>
            <a:r>
              <a:rPr lang="en" sz="3600">
                <a:solidFill>
                  <a:schemeClr val="lt2"/>
                </a:solidFill>
              </a:rPr>
              <a:t>[</a:t>
            </a:r>
            <a:endParaRPr sz="3600">
              <a:solidFill>
                <a:schemeClr val="lt2"/>
              </a:solidFill>
            </a:endParaRPr>
          </a:p>
        </p:txBody>
      </p:sp>
      <p:sp>
        <p:nvSpPr>
          <p:cNvPr id="369" name="Google Shape;369;p36"/>
          <p:cNvSpPr txBox="1"/>
          <p:nvPr/>
        </p:nvSpPr>
        <p:spPr>
          <a:xfrm>
            <a:off x="5361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Quantum Computing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70" name="Google Shape;370;p36"/>
          <p:cNvSpPr txBox="1"/>
          <p:nvPr/>
        </p:nvSpPr>
        <p:spPr>
          <a:xfrm>
            <a:off x="37303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2023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5" name="Google Shape;375;p37"/>
          <p:cNvGrpSpPr/>
          <p:nvPr/>
        </p:nvGrpSpPr>
        <p:grpSpPr>
          <a:xfrm>
            <a:off x="4430692" y="1184604"/>
            <a:ext cx="4179206" cy="3247987"/>
            <a:chOff x="1054825" y="1029588"/>
            <a:chExt cx="6665400" cy="7569300"/>
          </a:xfrm>
        </p:grpSpPr>
        <p:sp>
          <p:nvSpPr>
            <p:cNvPr id="376" name="Google Shape;376;p37"/>
            <p:cNvSpPr/>
            <p:nvPr/>
          </p:nvSpPr>
          <p:spPr>
            <a:xfrm>
              <a:off x="1054825" y="1029588"/>
              <a:ext cx="6665400" cy="756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7"/>
            <p:cNvSpPr/>
            <p:nvPr/>
          </p:nvSpPr>
          <p:spPr>
            <a:xfrm>
              <a:off x="1054825" y="1029588"/>
              <a:ext cx="6665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" name="Google Shape;378;p37"/>
          <p:cNvSpPr txBox="1"/>
          <p:nvPr>
            <p:ph type="title"/>
          </p:nvPr>
        </p:nvSpPr>
        <p:spPr>
          <a:xfrm>
            <a:off x="720000" y="475500"/>
            <a:ext cx="80718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accent1"/>
                </a:solidFill>
              </a:rPr>
              <a:t>&lt;/</a:t>
            </a:r>
            <a:r>
              <a:rPr lang="en" sz="3100">
                <a:solidFill>
                  <a:schemeClr val="accent1"/>
                </a:solidFill>
              </a:rPr>
              <a:t> </a:t>
            </a:r>
            <a:r>
              <a:rPr lang="en" sz="3100"/>
              <a:t>Quantum Random Number Generator</a:t>
            </a:r>
            <a:endParaRPr sz="3100"/>
          </a:p>
        </p:txBody>
      </p:sp>
      <p:sp>
        <p:nvSpPr>
          <p:cNvPr id="379" name="Google Shape;379;p37"/>
          <p:cNvSpPr txBox="1"/>
          <p:nvPr/>
        </p:nvSpPr>
        <p:spPr>
          <a:xfrm>
            <a:off x="4588578" y="1561203"/>
            <a:ext cx="19503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pic>
        <p:nvPicPr>
          <p:cNvPr id="380" name="Google Shape;380;p37"/>
          <p:cNvPicPr preferRelativeResize="0"/>
          <p:nvPr/>
        </p:nvPicPr>
        <p:blipFill rotWithShape="1">
          <a:blip r:embed="rId3">
            <a:alphaModFix/>
          </a:blip>
          <a:srcRect b="0" l="3338" r="5685" t="0"/>
          <a:stretch/>
        </p:blipFill>
        <p:spPr>
          <a:xfrm>
            <a:off x="4532861" y="1601751"/>
            <a:ext cx="3974900" cy="2633930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Google Shape;381;p37"/>
          <p:cNvSpPr txBox="1"/>
          <p:nvPr>
            <p:ph idx="1" type="body"/>
          </p:nvPr>
        </p:nvSpPr>
        <p:spPr>
          <a:xfrm>
            <a:off x="439125" y="1332600"/>
            <a:ext cx="3907800" cy="29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/>
              <a:t>Implementation using Qiskit</a:t>
            </a:r>
            <a:endParaRPr sz="1300"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4-qbit random number generator</a:t>
            </a:r>
            <a:endParaRPr sz="1300"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Outputs</a:t>
            </a:r>
            <a:r>
              <a:rPr lang="en" sz="1300"/>
              <a:t> 0-15</a:t>
            </a:r>
            <a:r>
              <a:rPr lang="en" sz="1300"/>
              <a:t> in binary</a:t>
            </a:r>
            <a:endParaRPr sz="1300"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Uses the property of 50/50 </a:t>
            </a:r>
            <a:r>
              <a:rPr lang="en" sz="1300"/>
              <a:t>superposition</a:t>
            </a:r>
            <a:r>
              <a:rPr lang="en" sz="1300"/>
              <a:t> for RNG</a:t>
            </a:r>
            <a:endParaRPr sz="13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300"/>
              <a:t>Quantum algorithm</a:t>
            </a:r>
            <a:endParaRPr sz="1300"/>
          </a:p>
          <a:p>
            <a:pPr indent="-311150" lvl="1" marL="914400" rtl="0" algn="l">
              <a:spcBef>
                <a:spcPts val="1000"/>
              </a:spcBef>
              <a:spcAft>
                <a:spcPts val="1000"/>
              </a:spcAft>
              <a:buSzPts val="1300"/>
              <a:buChar char="○"/>
            </a:pPr>
            <a:r>
              <a:rPr lang="en" sz="1300"/>
              <a:t>Uses a Hadamard gate on each bit and then collapses everything to generate the number</a:t>
            </a:r>
            <a:endParaRPr sz="13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8"/>
          <p:cNvSpPr txBox="1"/>
          <p:nvPr>
            <p:ph type="title"/>
          </p:nvPr>
        </p:nvSpPr>
        <p:spPr>
          <a:xfrm>
            <a:off x="719988" y="6115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&lt;/</a:t>
            </a:r>
            <a:r>
              <a:rPr lang="en">
                <a:solidFill>
                  <a:schemeClr val="accent3"/>
                </a:solidFill>
              </a:rPr>
              <a:t> </a:t>
            </a:r>
            <a:r>
              <a:rPr lang="en"/>
              <a:t>Python Code</a:t>
            </a:r>
            <a:endParaRPr/>
          </a:p>
        </p:txBody>
      </p:sp>
      <p:sp>
        <p:nvSpPr>
          <p:cNvPr id="387" name="Google Shape;387;p38"/>
          <p:cNvSpPr txBox="1"/>
          <p:nvPr>
            <p:ph idx="4294967295" type="title"/>
          </p:nvPr>
        </p:nvSpPr>
        <p:spPr>
          <a:xfrm>
            <a:off x="1015875" y="1496396"/>
            <a:ext cx="2563200" cy="4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Qiskit</a:t>
            </a:r>
            <a:endParaRPr sz="2200"/>
          </a:p>
        </p:txBody>
      </p:sp>
      <p:pic>
        <p:nvPicPr>
          <p:cNvPr id="388" name="Google Shape;388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25" y="2094750"/>
            <a:ext cx="3425128" cy="204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38"/>
          <p:cNvSpPr txBox="1"/>
          <p:nvPr>
            <p:ph idx="4294967295" type="title"/>
          </p:nvPr>
        </p:nvSpPr>
        <p:spPr>
          <a:xfrm>
            <a:off x="5480613" y="992371"/>
            <a:ext cx="2563200" cy="4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Histograms</a:t>
            </a:r>
            <a:endParaRPr sz="2200"/>
          </a:p>
        </p:txBody>
      </p:sp>
      <p:pic>
        <p:nvPicPr>
          <p:cNvPr id="390" name="Google Shape;39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5525" y="1607259"/>
            <a:ext cx="4352550" cy="25360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&lt;/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/>
              <a:t>Simulation Results</a:t>
            </a:r>
            <a:endParaRPr/>
          </a:p>
        </p:txBody>
      </p:sp>
      <p:pic>
        <p:nvPicPr>
          <p:cNvPr id="396" name="Google Shape;39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825" y="1650171"/>
            <a:ext cx="8163650" cy="282587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97" name="Google Shape;397;p39"/>
          <p:cNvGraphicFramePr/>
          <p:nvPr/>
        </p:nvGraphicFramePr>
        <p:xfrm>
          <a:off x="5368199" y="587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{B82A0CF3-56E5-4CA2-863C-BD386C579A50}</a:tableStyleId>
              </a:tblPr>
              <a:tblGrid>
                <a:gridCol w="2961525"/>
              </a:tblGrid>
              <a:tr h="441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Ran using Qiskit’s AerSimulator</a:t>
                      </a:r>
                      <a:endParaRPr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10 simulations</a:t>
                      </a:r>
                      <a:endParaRPr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825" y="1663250"/>
            <a:ext cx="8163650" cy="2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40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&lt;/</a:t>
            </a:r>
            <a:r>
              <a:rPr lang="en">
                <a:solidFill>
                  <a:schemeClr val="accent2"/>
                </a:solidFill>
              </a:rPr>
              <a:t> </a:t>
            </a:r>
            <a:r>
              <a:rPr lang="en"/>
              <a:t>Simulation Results</a:t>
            </a:r>
            <a:endParaRPr/>
          </a:p>
        </p:txBody>
      </p:sp>
      <p:graphicFrame>
        <p:nvGraphicFramePr>
          <p:cNvPr id="404" name="Google Shape;404;p40"/>
          <p:cNvGraphicFramePr/>
          <p:nvPr/>
        </p:nvGraphicFramePr>
        <p:xfrm>
          <a:off x="5368199" y="587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{B82A0CF3-56E5-4CA2-863C-BD386C579A50}</a:tableStyleId>
              </a:tblPr>
              <a:tblGrid>
                <a:gridCol w="2961525"/>
              </a:tblGrid>
              <a:tr h="441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Ran using Qiskit’s AerSimulator</a:t>
                      </a:r>
                      <a:endParaRPr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1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100,000 simulations</a:t>
                      </a:r>
                      <a:endParaRPr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13" y="1198700"/>
            <a:ext cx="7704001" cy="319764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10" name="Google Shape;410;p41"/>
          <p:cNvGraphicFramePr/>
          <p:nvPr/>
        </p:nvGraphicFramePr>
        <p:xfrm>
          <a:off x="719999" y="6296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{B82A0CF3-56E5-4CA2-863C-BD386C579A50}</a:tableStyleId>
              </a:tblPr>
              <a:tblGrid>
                <a:gridCol w="1990575"/>
                <a:gridCol w="2751900"/>
                <a:gridCol w="2961525"/>
              </a:tblGrid>
              <a:tr h="441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Job run on </a:t>
                      </a:r>
                      <a:r>
                        <a:rPr lang="en" sz="1200" u="sng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ibm_perth</a:t>
                      </a:r>
                      <a:endParaRPr sz="1800" u="sng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# of shots : 1024</a:t>
                      </a:r>
                      <a:endParaRPr sz="1200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Usage of 4s</a:t>
                      </a:r>
                      <a:endParaRPr sz="1200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Quantico"/>
                          <a:ea typeface="Quantico"/>
                          <a:cs typeface="Quantico"/>
                          <a:sym typeface="Quantico"/>
                        </a:rPr>
                        <a:t>Running: Jul 24, 2023 4:11 PM</a:t>
                      </a:r>
                      <a:endParaRPr sz="1200">
                        <a:solidFill>
                          <a:schemeClr val="dk1"/>
                        </a:solidFill>
                        <a:latin typeface="Quantico"/>
                        <a:ea typeface="Quantico"/>
                        <a:cs typeface="Quantico"/>
                        <a:sym typeface="Quantico"/>
                      </a:endParaRPr>
                    </a:p>
                  </a:txBody>
                  <a:tcPr marT="0" marB="0" marR="0" marL="0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5" name="Google Shape;415;p42"/>
          <p:cNvGrpSpPr/>
          <p:nvPr/>
        </p:nvGrpSpPr>
        <p:grpSpPr>
          <a:xfrm>
            <a:off x="772525" y="726625"/>
            <a:ext cx="6578100" cy="3438300"/>
            <a:chOff x="772525" y="726625"/>
            <a:chExt cx="6578100" cy="3438300"/>
          </a:xfrm>
        </p:grpSpPr>
        <p:sp>
          <p:nvSpPr>
            <p:cNvPr id="416" name="Google Shape;416;p42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2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42"/>
          <p:cNvGrpSpPr/>
          <p:nvPr/>
        </p:nvGrpSpPr>
        <p:grpSpPr>
          <a:xfrm>
            <a:off x="4527000" y="3441475"/>
            <a:ext cx="2119748" cy="1127400"/>
            <a:chOff x="4924170" y="3441525"/>
            <a:chExt cx="3447305" cy="1127400"/>
          </a:xfrm>
        </p:grpSpPr>
        <p:sp>
          <p:nvSpPr>
            <p:cNvPr id="419" name="Google Shape;419;p42"/>
            <p:cNvSpPr/>
            <p:nvPr/>
          </p:nvSpPr>
          <p:spPr>
            <a:xfrm>
              <a:off x="4924170" y="3441525"/>
              <a:ext cx="3447300" cy="112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2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42"/>
          <p:cNvGrpSpPr/>
          <p:nvPr/>
        </p:nvGrpSpPr>
        <p:grpSpPr>
          <a:xfrm>
            <a:off x="6694920" y="1302373"/>
            <a:ext cx="2182281" cy="1952840"/>
            <a:chOff x="-227375" y="1029588"/>
            <a:chExt cx="4718446" cy="4667400"/>
          </a:xfrm>
        </p:grpSpPr>
        <p:sp>
          <p:nvSpPr>
            <p:cNvPr id="422" name="Google Shape;422;p42"/>
            <p:cNvSpPr/>
            <p:nvPr/>
          </p:nvSpPr>
          <p:spPr>
            <a:xfrm>
              <a:off x="-227375" y="1029588"/>
              <a:ext cx="4718400" cy="466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2"/>
            <p:cNvSpPr/>
            <p:nvPr/>
          </p:nvSpPr>
          <p:spPr>
            <a:xfrm>
              <a:off x="-227329" y="1029588"/>
              <a:ext cx="4718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4" name="Google Shape;424;p42"/>
          <p:cNvSpPr txBox="1"/>
          <p:nvPr>
            <p:ph type="title"/>
          </p:nvPr>
        </p:nvSpPr>
        <p:spPr>
          <a:xfrm>
            <a:off x="1533750" y="1866000"/>
            <a:ext cx="53835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Applications of 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QRNGs</a:t>
            </a:r>
            <a:endParaRPr sz="4200"/>
          </a:p>
        </p:txBody>
      </p:sp>
      <p:sp>
        <p:nvSpPr>
          <p:cNvPr id="425" name="Google Shape;425;p42"/>
          <p:cNvSpPr txBox="1"/>
          <p:nvPr>
            <p:ph idx="2" type="title"/>
          </p:nvPr>
        </p:nvSpPr>
        <p:spPr>
          <a:xfrm>
            <a:off x="6837921" y="1551676"/>
            <a:ext cx="1896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26" name="Google Shape;426;p42"/>
          <p:cNvSpPr txBox="1"/>
          <p:nvPr/>
        </p:nvSpPr>
        <p:spPr>
          <a:xfrm>
            <a:off x="841925" y="1094475"/>
            <a:ext cx="10773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  <a:latin typeface="Quantico"/>
                <a:ea typeface="Quantico"/>
                <a:cs typeface="Quantico"/>
                <a:sym typeface="Quantico"/>
              </a:rPr>
              <a:t>&lt;/&gt;</a:t>
            </a:r>
            <a:endParaRPr sz="3600">
              <a:solidFill>
                <a:schemeClr val="accent2"/>
              </a:solidFill>
            </a:endParaRPr>
          </a:p>
        </p:txBody>
      </p:sp>
      <p:sp>
        <p:nvSpPr>
          <p:cNvPr id="427" name="Google Shape;427;p42"/>
          <p:cNvSpPr txBox="1"/>
          <p:nvPr/>
        </p:nvSpPr>
        <p:spPr>
          <a:xfrm>
            <a:off x="4978482" y="3760875"/>
            <a:ext cx="12168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</a:rPr>
              <a:t>}</a:t>
            </a:r>
            <a:r>
              <a:rPr lang="en" sz="3600">
                <a:solidFill>
                  <a:schemeClr val="dk1"/>
                </a:solidFill>
              </a:rPr>
              <a:t> /&gt; </a:t>
            </a:r>
            <a:r>
              <a:rPr lang="en" sz="3600">
                <a:solidFill>
                  <a:schemeClr val="accent1"/>
                </a:solidFill>
              </a:rPr>
              <a:t>[</a:t>
            </a:r>
            <a:endParaRPr sz="3600">
              <a:solidFill>
                <a:schemeClr val="accent1"/>
              </a:solidFill>
            </a:endParaRPr>
          </a:p>
        </p:txBody>
      </p:sp>
      <p:sp>
        <p:nvSpPr>
          <p:cNvPr id="428" name="Google Shape;428;p42"/>
          <p:cNvSpPr txBox="1"/>
          <p:nvPr/>
        </p:nvSpPr>
        <p:spPr>
          <a:xfrm>
            <a:off x="5361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Quantum Computing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29" name="Google Shape;429;p42"/>
          <p:cNvSpPr txBox="1"/>
          <p:nvPr/>
        </p:nvSpPr>
        <p:spPr>
          <a:xfrm>
            <a:off x="37303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2023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5"/>
          <p:cNvSpPr txBox="1"/>
          <p:nvPr>
            <p:ph type="ctrTitle"/>
          </p:nvPr>
        </p:nvSpPr>
        <p:spPr>
          <a:xfrm>
            <a:off x="1114025" y="1879725"/>
            <a:ext cx="3936300" cy="4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Classical</a:t>
            </a:r>
            <a:r>
              <a:rPr lang="en"/>
              <a:t> </a:t>
            </a:r>
            <a:r>
              <a:rPr lang="en"/>
              <a:t>Randomness</a:t>
            </a:r>
            <a:endParaRPr/>
          </a:p>
        </p:txBody>
      </p:sp>
      <p:sp>
        <p:nvSpPr>
          <p:cNvPr id="226" name="Google Shape;226;p25"/>
          <p:cNvSpPr txBox="1"/>
          <p:nvPr>
            <p:ph idx="2" type="title"/>
          </p:nvPr>
        </p:nvSpPr>
        <p:spPr>
          <a:xfrm>
            <a:off x="1113997" y="1269525"/>
            <a:ext cx="1298700" cy="61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{</a:t>
            </a:r>
            <a:r>
              <a:rPr lang="en"/>
              <a:t>01</a:t>
            </a:r>
            <a:r>
              <a:rPr lang="en">
                <a:solidFill>
                  <a:schemeClr val="lt2"/>
                </a:solidFill>
              </a:rPr>
              <a:t>}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227" name="Google Shape;227;p25"/>
          <p:cNvSpPr txBox="1"/>
          <p:nvPr>
            <p:ph idx="3" type="ctrTitle"/>
          </p:nvPr>
        </p:nvSpPr>
        <p:spPr>
          <a:xfrm>
            <a:off x="1114000" y="2892825"/>
            <a:ext cx="3852000" cy="4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Quantum Randomness</a:t>
            </a:r>
            <a:endParaRPr/>
          </a:p>
        </p:txBody>
      </p:sp>
      <p:sp>
        <p:nvSpPr>
          <p:cNvPr id="228" name="Google Shape;228;p25"/>
          <p:cNvSpPr txBox="1"/>
          <p:nvPr>
            <p:ph idx="4" type="title"/>
          </p:nvPr>
        </p:nvSpPr>
        <p:spPr>
          <a:xfrm>
            <a:off x="1113997" y="2283824"/>
            <a:ext cx="1298700" cy="61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6A28"/>
                </a:solidFill>
              </a:rPr>
              <a:t>{</a:t>
            </a:r>
            <a:r>
              <a:rPr lang="en"/>
              <a:t>02</a:t>
            </a:r>
            <a:r>
              <a:rPr lang="en">
                <a:solidFill>
                  <a:srgbClr val="E76A28"/>
                </a:solidFill>
              </a:rPr>
              <a:t>}</a:t>
            </a:r>
            <a:endParaRPr>
              <a:solidFill>
                <a:srgbClr val="E76A28"/>
              </a:solidFill>
            </a:endParaRPr>
          </a:p>
        </p:txBody>
      </p:sp>
      <p:sp>
        <p:nvSpPr>
          <p:cNvPr id="229" name="Google Shape;229;p25"/>
          <p:cNvSpPr txBox="1"/>
          <p:nvPr>
            <p:ph idx="5" type="ctrTitle"/>
          </p:nvPr>
        </p:nvSpPr>
        <p:spPr>
          <a:xfrm>
            <a:off x="1114099" y="3908750"/>
            <a:ext cx="3512400" cy="4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of QRNG</a:t>
            </a:r>
            <a:endParaRPr/>
          </a:p>
        </p:txBody>
      </p:sp>
      <p:sp>
        <p:nvSpPr>
          <p:cNvPr id="230" name="Google Shape;230;p25"/>
          <p:cNvSpPr txBox="1"/>
          <p:nvPr>
            <p:ph idx="6" type="title"/>
          </p:nvPr>
        </p:nvSpPr>
        <p:spPr>
          <a:xfrm>
            <a:off x="1113998" y="3298125"/>
            <a:ext cx="1298700" cy="6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{</a:t>
            </a:r>
            <a:r>
              <a:rPr lang="en"/>
              <a:t>03</a:t>
            </a:r>
            <a:r>
              <a:rPr lang="en">
                <a:solidFill>
                  <a:schemeClr val="accent1"/>
                </a:solidFill>
              </a:rPr>
              <a:t>}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1" name="Google Shape;231;p25"/>
          <p:cNvSpPr txBox="1"/>
          <p:nvPr>
            <p:ph idx="7" type="title"/>
          </p:nvPr>
        </p:nvSpPr>
        <p:spPr>
          <a:xfrm>
            <a:off x="4965997" y="1219500"/>
            <a:ext cx="1298700" cy="6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{</a:t>
            </a:r>
            <a:r>
              <a:rPr lang="en"/>
              <a:t>04</a:t>
            </a:r>
            <a:r>
              <a:rPr lang="en">
                <a:solidFill>
                  <a:schemeClr val="accent2"/>
                </a:solidFill>
              </a:rPr>
              <a:t>}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232" name="Google Shape;232;p25"/>
          <p:cNvSpPr txBox="1"/>
          <p:nvPr>
            <p:ph idx="8" type="ctrTitle"/>
          </p:nvPr>
        </p:nvSpPr>
        <p:spPr>
          <a:xfrm>
            <a:off x="4966000" y="2038275"/>
            <a:ext cx="3458100" cy="82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Applications</a:t>
            </a:r>
            <a:r>
              <a:rPr lang="en"/>
              <a:t> of Quantum Random Number Generators</a:t>
            </a:r>
            <a:endParaRPr/>
          </a:p>
        </p:txBody>
      </p:sp>
      <p:sp>
        <p:nvSpPr>
          <p:cNvPr id="233" name="Google Shape;233;p25"/>
          <p:cNvSpPr txBox="1"/>
          <p:nvPr>
            <p:ph idx="9"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&lt;/ </a:t>
            </a:r>
            <a:r>
              <a:rPr lang="en"/>
              <a:t>Table of contents</a:t>
            </a:r>
            <a:endParaRPr/>
          </a:p>
        </p:txBody>
      </p:sp>
      <p:sp>
        <p:nvSpPr>
          <p:cNvPr id="234" name="Google Shape;234;p25"/>
          <p:cNvSpPr txBox="1"/>
          <p:nvPr>
            <p:ph idx="13" type="ctrTitle"/>
          </p:nvPr>
        </p:nvSpPr>
        <p:spPr>
          <a:xfrm>
            <a:off x="4966007" y="3705364"/>
            <a:ext cx="3065100" cy="40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35" name="Google Shape;235;p25"/>
          <p:cNvSpPr txBox="1"/>
          <p:nvPr>
            <p:ph idx="14" type="title"/>
          </p:nvPr>
        </p:nvSpPr>
        <p:spPr>
          <a:xfrm>
            <a:off x="4965997" y="3095174"/>
            <a:ext cx="1298700" cy="6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{</a:t>
            </a:r>
            <a:r>
              <a:rPr lang="en"/>
              <a:t>05</a:t>
            </a:r>
            <a:r>
              <a:rPr lang="en">
                <a:solidFill>
                  <a:schemeClr val="accent3"/>
                </a:solidFill>
              </a:rPr>
              <a:t>}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4" name="Google Shape;434;p43"/>
          <p:cNvGrpSpPr/>
          <p:nvPr/>
        </p:nvGrpSpPr>
        <p:grpSpPr>
          <a:xfrm>
            <a:off x="3062411" y="1948326"/>
            <a:ext cx="2866789" cy="2168604"/>
            <a:chOff x="1054825" y="1029588"/>
            <a:chExt cx="6665400" cy="7569300"/>
          </a:xfrm>
        </p:grpSpPr>
        <p:sp>
          <p:nvSpPr>
            <p:cNvPr id="435" name="Google Shape;435;p43"/>
            <p:cNvSpPr/>
            <p:nvPr/>
          </p:nvSpPr>
          <p:spPr>
            <a:xfrm>
              <a:off x="1054825" y="1029588"/>
              <a:ext cx="6665400" cy="756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3"/>
            <p:cNvSpPr/>
            <p:nvPr/>
          </p:nvSpPr>
          <p:spPr>
            <a:xfrm>
              <a:off x="1054825" y="1029588"/>
              <a:ext cx="6665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p43"/>
          <p:cNvSpPr txBox="1"/>
          <p:nvPr>
            <p:ph idx="15"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&lt;/</a:t>
            </a:r>
            <a:r>
              <a:rPr lang="en">
                <a:solidFill>
                  <a:schemeClr val="accent3"/>
                </a:solidFill>
              </a:rPr>
              <a:t> </a:t>
            </a:r>
            <a:r>
              <a:rPr lang="en"/>
              <a:t>Types of QRNGs</a:t>
            </a:r>
            <a:endParaRPr/>
          </a:p>
        </p:txBody>
      </p:sp>
      <p:sp>
        <p:nvSpPr>
          <p:cNvPr id="438" name="Google Shape;438;p43"/>
          <p:cNvSpPr txBox="1"/>
          <p:nvPr>
            <p:ph type="title"/>
          </p:nvPr>
        </p:nvSpPr>
        <p:spPr>
          <a:xfrm>
            <a:off x="584913" y="1851321"/>
            <a:ext cx="2563200" cy="4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Photon-Based</a:t>
            </a:r>
            <a:endParaRPr/>
          </a:p>
        </p:txBody>
      </p:sp>
      <p:sp>
        <p:nvSpPr>
          <p:cNvPr id="439" name="Google Shape;439;p43"/>
          <p:cNvSpPr txBox="1"/>
          <p:nvPr>
            <p:ph idx="1" type="subTitle"/>
          </p:nvPr>
        </p:nvSpPr>
        <p:spPr>
          <a:xfrm>
            <a:off x="429988" y="2295823"/>
            <a:ext cx="2563200" cy="14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300"/>
              <a:t>U</a:t>
            </a:r>
            <a:r>
              <a:rPr lang="en" sz="1300"/>
              <a:t>se unpredictable behavior of </a:t>
            </a:r>
            <a:r>
              <a:rPr lang="en" sz="1300">
                <a:solidFill>
                  <a:schemeClr val="lt2"/>
                </a:solidFill>
              </a:rPr>
              <a:t>photons </a:t>
            </a:r>
            <a:r>
              <a:rPr lang="en" sz="1300"/>
              <a:t>to generate random numbers</a:t>
            </a:r>
            <a:endParaRPr sz="13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300"/>
              <a:t>E.g. polarization or arrival times </a:t>
            </a:r>
            <a:endParaRPr sz="1300"/>
          </a:p>
        </p:txBody>
      </p:sp>
      <p:sp>
        <p:nvSpPr>
          <p:cNvPr id="440" name="Google Shape;440;p43"/>
          <p:cNvSpPr txBox="1"/>
          <p:nvPr>
            <p:ph idx="4294967295" type="body"/>
          </p:nvPr>
        </p:nvSpPr>
        <p:spPr>
          <a:xfrm>
            <a:off x="643800" y="1268375"/>
            <a:ext cx="7704000" cy="4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/>
              <a:t>Two main categories of Quantum Random Number Generators:</a:t>
            </a:r>
            <a:endParaRPr sz="1300"/>
          </a:p>
        </p:txBody>
      </p:sp>
      <p:pic>
        <p:nvPicPr>
          <p:cNvPr id="441" name="Google Shape;44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1037" y="2195350"/>
            <a:ext cx="2678800" cy="1831461"/>
          </a:xfrm>
          <a:prstGeom prst="rect">
            <a:avLst/>
          </a:prstGeom>
          <a:noFill/>
          <a:ln>
            <a:noFill/>
          </a:ln>
        </p:spPr>
      </p:pic>
      <p:sp>
        <p:nvSpPr>
          <p:cNvPr id="442" name="Google Shape;442;p43"/>
          <p:cNvSpPr txBox="1"/>
          <p:nvPr>
            <p:ph type="title"/>
          </p:nvPr>
        </p:nvSpPr>
        <p:spPr>
          <a:xfrm>
            <a:off x="6144988" y="1851321"/>
            <a:ext cx="2563200" cy="4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Atomic-Based</a:t>
            </a:r>
            <a:endParaRPr/>
          </a:p>
        </p:txBody>
      </p:sp>
      <p:sp>
        <p:nvSpPr>
          <p:cNvPr id="443" name="Google Shape;443;p43"/>
          <p:cNvSpPr txBox="1"/>
          <p:nvPr>
            <p:ph idx="1" type="subTitle"/>
          </p:nvPr>
        </p:nvSpPr>
        <p:spPr>
          <a:xfrm>
            <a:off x="5992588" y="2322173"/>
            <a:ext cx="2563200" cy="14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300"/>
              <a:t>Uses quantum properties of </a:t>
            </a:r>
            <a:r>
              <a:rPr lang="en" sz="1300">
                <a:solidFill>
                  <a:schemeClr val="lt2"/>
                </a:solidFill>
              </a:rPr>
              <a:t>atoms </a:t>
            </a:r>
            <a:r>
              <a:rPr lang="en" sz="1300"/>
              <a:t>to generate random numbers</a:t>
            </a:r>
            <a:endParaRPr sz="1300"/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300"/>
              <a:t>E.g. decay of radioactive isotopes or quantum spin states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8" name="Google Shape;448;p44"/>
          <p:cNvGrpSpPr/>
          <p:nvPr/>
        </p:nvGrpSpPr>
        <p:grpSpPr>
          <a:xfrm>
            <a:off x="5644936" y="1795926"/>
            <a:ext cx="2866789" cy="2168604"/>
            <a:chOff x="1054825" y="1029588"/>
            <a:chExt cx="6665400" cy="7569300"/>
          </a:xfrm>
        </p:grpSpPr>
        <p:sp>
          <p:nvSpPr>
            <p:cNvPr id="449" name="Google Shape;449;p44"/>
            <p:cNvSpPr/>
            <p:nvPr/>
          </p:nvSpPr>
          <p:spPr>
            <a:xfrm>
              <a:off x="1054825" y="1029588"/>
              <a:ext cx="6665400" cy="756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4"/>
            <p:cNvSpPr/>
            <p:nvPr/>
          </p:nvSpPr>
          <p:spPr>
            <a:xfrm>
              <a:off x="1054825" y="1029588"/>
              <a:ext cx="6665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" name="Google Shape;451;p44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&lt;/ </a:t>
            </a:r>
            <a:r>
              <a:rPr lang="en"/>
              <a:t>Example: Photon-Based</a:t>
            </a:r>
            <a:endParaRPr/>
          </a:p>
        </p:txBody>
      </p:sp>
      <p:sp>
        <p:nvSpPr>
          <p:cNvPr id="452" name="Google Shape;452;p44"/>
          <p:cNvSpPr txBox="1"/>
          <p:nvPr>
            <p:ph idx="4294967295" type="title"/>
          </p:nvPr>
        </p:nvSpPr>
        <p:spPr>
          <a:xfrm>
            <a:off x="658626" y="1165525"/>
            <a:ext cx="6360000" cy="4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</a:rPr>
              <a:t>ID Quantique’s Quantis QRNG chip</a:t>
            </a:r>
            <a:endParaRPr sz="2200">
              <a:solidFill>
                <a:schemeClr val="accent2"/>
              </a:solidFill>
            </a:endParaRPr>
          </a:p>
        </p:txBody>
      </p:sp>
      <p:sp>
        <p:nvSpPr>
          <p:cNvPr id="453" name="Google Shape;453;p44"/>
          <p:cNvSpPr txBox="1"/>
          <p:nvPr>
            <p:ph idx="4294967295" type="body"/>
          </p:nvPr>
        </p:nvSpPr>
        <p:spPr>
          <a:xfrm>
            <a:off x="643800" y="1694800"/>
            <a:ext cx="4843200" cy="26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300"/>
              <a:t>ID Quantique</a:t>
            </a:r>
            <a:r>
              <a:rPr lang="en" sz="1300"/>
              <a:t> 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Developed</a:t>
            </a:r>
            <a:r>
              <a:rPr lang="en" sz="1300"/>
              <a:t> world’s smallest QRNG chip → Quantis chip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Utilizes </a:t>
            </a:r>
            <a:r>
              <a:rPr lang="en" sz="1300">
                <a:solidFill>
                  <a:schemeClr val="lt2"/>
                </a:solidFill>
              </a:rPr>
              <a:t>photon-based quantum processes</a:t>
            </a:r>
            <a:r>
              <a:rPr lang="en" sz="1300">
                <a:solidFill>
                  <a:schemeClr val="lt2"/>
                </a:solidFill>
              </a:rPr>
              <a:t> (beam splitter)</a:t>
            </a:r>
            <a:r>
              <a:rPr lang="en" sz="1300"/>
              <a:t> to generate true randomness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Can be embedded into any IoT or mobile device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Making quantum-enhanced security available to everyone</a:t>
            </a:r>
            <a:endParaRPr sz="1300"/>
          </a:p>
        </p:txBody>
      </p:sp>
      <p:pic>
        <p:nvPicPr>
          <p:cNvPr id="454" name="Google Shape;454;p44"/>
          <p:cNvPicPr preferRelativeResize="0"/>
          <p:nvPr/>
        </p:nvPicPr>
        <p:blipFill rotWithShape="1">
          <a:blip r:embed="rId3">
            <a:alphaModFix/>
          </a:blip>
          <a:srcRect b="9897" l="0" r="0" t="9897"/>
          <a:stretch/>
        </p:blipFill>
        <p:spPr>
          <a:xfrm>
            <a:off x="5738937" y="2042950"/>
            <a:ext cx="2678799" cy="1831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9" name="Google Shape;459;p45"/>
          <p:cNvGrpSpPr/>
          <p:nvPr/>
        </p:nvGrpSpPr>
        <p:grpSpPr>
          <a:xfrm>
            <a:off x="6215227" y="1872168"/>
            <a:ext cx="1980290" cy="2306366"/>
            <a:chOff x="1054825" y="1029588"/>
            <a:chExt cx="6665400" cy="7569300"/>
          </a:xfrm>
        </p:grpSpPr>
        <p:sp>
          <p:nvSpPr>
            <p:cNvPr id="460" name="Google Shape;460;p45"/>
            <p:cNvSpPr/>
            <p:nvPr/>
          </p:nvSpPr>
          <p:spPr>
            <a:xfrm>
              <a:off x="1054825" y="1029588"/>
              <a:ext cx="6665400" cy="756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5"/>
            <p:cNvSpPr/>
            <p:nvPr/>
          </p:nvSpPr>
          <p:spPr>
            <a:xfrm>
              <a:off x="1054825" y="1029588"/>
              <a:ext cx="6665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2" name="Google Shape;462;p45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&lt;/ </a:t>
            </a:r>
            <a:r>
              <a:rPr lang="en"/>
              <a:t>Example: Atomic-Based</a:t>
            </a:r>
            <a:endParaRPr/>
          </a:p>
        </p:txBody>
      </p:sp>
      <p:sp>
        <p:nvSpPr>
          <p:cNvPr id="463" name="Google Shape;463;p45"/>
          <p:cNvSpPr txBox="1"/>
          <p:nvPr>
            <p:ph idx="4294967295" type="title"/>
          </p:nvPr>
        </p:nvSpPr>
        <p:spPr>
          <a:xfrm>
            <a:off x="658626" y="1165525"/>
            <a:ext cx="6360000" cy="4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</a:rPr>
              <a:t>Cambridge Quantum Computing’s IronBridge</a:t>
            </a:r>
            <a:endParaRPr sz="2200">
              <a:solidFill>
                <a:schemeClr val="accent2"/>
              </a:solidFill>
            </a:endParaRPr>
          </a:p>
        </p:txBody>
      </p:sp>
      <p:sp>
        <p:nvSpPr>
          <p:cNvPr id="464" name="Google Shape;464;p45"/>
          <p:cNvSpPr txBox="1"/>
          <p:nvPr>
            <p:ph idx="4294967295" type="body"/>
          </p:nvPr>
        </p:nvSpPr>
        <p:spPr>
          <a:xfrm>
            <a:off x="643800" y="1771000"/>
            <a:ext cx="5505600" cy="26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Cambridge Quantum Computing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Developed the first provable QRNG → Ironbridge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Uses </a:t>
            </a:r>
            <a:r>
              <a:rPr lang="en" sz="1300">
                <a:solidFill>
                  <a:schemeClr val="lt2"/>
                </a:solidFill>
              </a:rPr>
              <a:t>atomic-based (nuclear spin)</a:t>
            </a:r>
            <a:r>
              <a:rPr lang="en" sz="1300"/>
              <a:t> quantum computers to generate unbiased randomness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Generates </a:t>
            </a:r>
            <a:r>
              <a:rPr lang="en" sz="1300"/>
              <a:t>cryptographic </a:t>
            </a:r>
            <a:r>
              <a:rPr lang="en" sz="1300"/>
              <a:t>keys using quantum randomne</a:t>
            </a:r>
            <a:r>
              <a:rPr lang="en" sz="1300"/>
              <a:t>ss 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Results in Q</a:t>
            </a:r>
            <a:r>
              <a:rPr lang="en" sz="1300"/>
              <a:t>uantum-proof keys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Safe </a:t>
            </a:r>
            <a:r>
              <a:rPr lang="en" sz="1300"/>
              <a:t>from classical and quantum algorithms</a:t>
            </a:r>
            <a:endParaRPr sz="1300"/>
          </a:p>
        </p:txBody>
      </p:sp>
      <p:pic>
        <p:nvPicPr>
          <p:cNvPr id="465" name="Google Shape;46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7948" y="2177491"/>
            <a:ext cx="1722300" cy="187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6"/>
          <p:cNvSpPr txBox="1"/>
          <p:nvPr>
            <p:ph type="title"/>
          </p:nvPr>
        </p:nvSpPr>
        <p:spPr>
          <a:xfrm>
            <a:off x="719988" y="4591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&lt;/</a:t>
            </a:r>
            <a:r>
              <a:rPr lang="en">
                <a:solidFill>
                  <a:schemeClr val="accent1"/>
                </a:solidFill>
              </a:rPr>
              <a:t> </a:t>
            </a:r>
            <a:r>
              <a:rPr lang="en"/>
              <a:t>Applications</a:t>
            </a:r>
            <a:endParaRPr/>
          </a:p>
        </p:txBody>
      </p:sp>
      <p:sp>
        <p:nvSpPr>
          <p:cNvPr id="471" name="Google Shape;471;p46"/>
          <p:cNvSpPr txBox="1"/>
          <p:nvPr>
            <p:ph idx="4294967295" type="body"/>
          </p:nvPr>
        </p:nvSpPr>
        <p:spPr>
          <a:xfrm>
            <a:off x="720000" y="1192175"/>
            <a:ext cx="2966400" cy="3543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/>
              <a:t>Main application:</a:t>
            </a:r>
            <a:endParaRPr sz="1300"/>
          </a:p>
        </p:txBody>
      </p:sp>
      <p:sp>
        <p:nvSpPr>
          <p:cNvPr id="472" name="Google Shape;472;p46"/>
          <p:cNvSpPr txBox="1"/>
          <p:nvPr>
            <p:ph idx="4294967295" type="title"/>
          </p:nvPr>
        </p:nvSpPr>
        <p:spPr>
          <a:xfrm>
            <a:off x="719988" y="1587546"/>
            <a:ext cx="2563200" cy="4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Cryptography</a:t>
            </a:r>
            <a:endParaRPr sz="2200"/>
          </a:p>
        </p:txBody>
      </p:sp>
      <p:sp>
        <p:nvSpPr>
          <p:cNvPr id="473" name="Google Shape;473;p46"/>
          <p:cNvSpPr txBox="1"/>
          <p:nvPr>
            <p:ph idx="4294967295" type="subTitle"/>
          </p:nvPr>
        </p:nvSpPr>
        <p:spPr>
          <a:xfrm>
            <a:off x="582400" y="2067225"/>
            <a:ext cx="3376800" cy="23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300"/>
              <a:t>Vital role in enhancing security of cryptographic systems</a:t>
            </a:r>
            <a:endParaRPr sz="13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300"/>
              <a:t>Provide source of unpredictable randomness</a:t>
            </a:r>
            <a:endParaRPr sz="1300">
              <a:solidFill>
                <a:schemeClr val="lt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Char char="●"/>
            </a:pPr>
            <a:r>
              <a:rPr lang="en" sz="1300">
                <a:solidFill>
                  <a:schemeClr val="lt2"/>
                </a:solidFill>
              </a:rPr>
              <a:t>Essential for generating encryption keys</a:t>
            </a:r>
            <a:endParaRPr sz="1300">
              <a:solidFill>
                <a:schemeClr val="lt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300"/>
              <a:t>Ensure secure communications and protect sensitive data</a:t>
            </a:r>
            <a:endParaRPr sz="1300"/>
          </a:p>
        </p:txBody>
      </p:sp>
      <p:sp>
        <p:nvSpPr>
          <p:cNvPr id="474" name="Google Shape;474;p46"/>
          <p:cNvSpPr txBox="1"/>
          <p:nvPr>
            <p:ph idx="4294967295" type="subTitle"/>
          </p:nvPr>
        </p:nvSpPr>
        <p:spPr>
          <a:xfrm>
            <a:off x="4363575" y="810200"/>
            <a:ext cx="4060500" cy="356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Scientific simulations </a:t>
            </a:r>
            <a:endParaRPr sz="1300">
              <a:solidFill>
                <a:srgbClr val="9E9E9E"/>
              </a:solidFill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Clr>
                <a:srgbClr val="9E9E9E"/>
              </a:buClr>
              <a:buSzPts val="1300"/>
              <a:buChar char="○"/>
            </a:pPr>
            <a:r>
              <a:rPr lang="en" sz="1300">
                <a:solidFill>
                  <a:srgbClr val="9E9E9E"/>
                </a:solidFill>
              </a:rPr>
              <a:t>Quantum simulations</a:t>
            </a:r>
            <a:endParaRPr sz="1300">
              <a:solidFill>
                <a:srgbClr val="9E9E9E"/>
              </a:solidFill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Clr>
                <a:srgbClr val="9E9E9E"/>
              </a:buClr>
              <a:buSzPts val="1300"/>
              <a:buChar char="○"/>
            </a:pPr>
            <a:r>
              <a:rPr lang="en" sz="1300">
                <a:solidFill>
                  <a:srgbClr val="9E9E9E"/>
                </a:solidFill>
              </a:rPr>
              <a:t>Introduce random noise → more accurate and closer to real-world scenarios</a:t>
            </a:r>
            <a:endParaRPr sz="1300">
              <a:solidFill>
                <a:srgbClr val="9E9E9E"/>
              </a:solidFill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Clr>
                <a:srgbClr val="9E9E9E"/>
              </a:buClr>
              <a:buSzPts val="1300"/>
              <a:buChar char="○"/>
            </a:pPr>
            <a:r>
              <a:rPr lang="en" sz="1300">
                <a:solidFill>
                  <a:srgbClr val="9E9E9E"/>
                </a:solidFill>
              </a:rPr>
              <a:t>Crucial simulations for understanding quantum systems and solving quantum problems</a:t>
            </a:r>
            <a:endParaRPr sz="1300">
              <a:solidFill>
                <a:srgbClr val="9E9E9E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Certain Randomized algorithms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Gaming and gambling</a:t>
            </a:r>
            <a:endParaRPr sz="1300">
              <a:solidFill>
                <a:srgbClr val="9E9E9E"/>
              </a:solidFill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1000"/>
              </a:spcAft>
              <a:buClr>
                <a:srgbClr val="9E9E9E"/>
              </a:buClr>
              <a:buSzPts val="1300"/>
              <a:buChar char="○"/>
            </a:pPr>
            <a:r>
              <a:rPr lang="en" sz="1300">
                <a:solidFill>
                  <a:srgbClr val="9E9E9E"/>
                </a:solidFill>
              </a:rPr>
              <a:t>Ensure fairness in online gambling platforms, lotteries, and casino games</a:t>
            </a:r>
            <a:endParaRPr sz="1300">
              <a:solidFill>
                <a:srgbClr val="9E9E9E"/>
              </a:solidFill>
            </a:endParaRPr>
          </a:p>
        </p:txBody>
      </p:sp>
      <p:cxnSp>
        <p:nvCxnSpPr>
          <p:cNvPr id="475" name="Google Shape;475;p46"/>
          <p:cNvCxnSpPr/>
          <p:nvPr/>
        </p:nvCxnSpPr>
        <p:spPr>
          <a:xfrm>
            <a:off x="4070175" y="1200875"/>
            <a:ext cx="0" cy="31566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6" name="Google Shape;476;p46"/>
          <p:cNvSpPr txBox="1"/>
          <p:nvPr>
            <p:ph idx="4294967295" type="body"/>
          </p:nvPr>
        </p:nvSpPr>
        <p:spPr>
          <a:xfrm>
            <a:off x="4363575" y="339725"/>
            <a:ext cx="4060500" cy="3543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300"/>
              <a:t>Also used for:</a:t>
            </a:r>
            <a:endParaRPr sz="13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1" name="Google Shape;481;p47"/>
          <p:cNvGrpSpPr/>
          <p:nvPr/>
        </p:nvGrpSpPr>
        <p:grpSpPr>
          <a:xfrm>
            <a:off x="772525" y="726625"/>
            <a:ext cx="6578100" cy="3438300"/>
            <a:chOff x="772525" y="726625"/>
            <a:chExt cx="6578100" cy="3438300"/>
          </a:xfrm>
        </p:grpSpPr>
        <p:sp>
          <p:nvSpPr>
            <p:cNvPr id="482" name="Google Shape;482;p47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7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p47"/>
          <p:cNvGrpSpPr/>
          <p:nvPr/>
        </p:nvGrpSpPr>
        <p:grpSpPr>
          <a:xfrm>
            <a:off x="4527000" y="3441475"/>
            <a:ext cx="2119748" cy="1127400"/>
            <a:chOff x="4924170" y="3441525"/>
            <a:chExt cx="3447305" cy="1127400"/>
          </a:xfrm>
        </p:grpSpPr>
        <p:sp>
          <p:nvSpPr>
            <p:cNvPr id="485" name="Google Shape;485;p47"/>
            <p:cNvSpPr/>
            <p:nvPr/>
          </p:nvSpPr>
          <p:spPr>
            <a:xfrm>
              <a:off x="4924170" y="3441525"/>
              <a:ext cx="3447300" cy="112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7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" name="Google Shape;487;p47"/>
          <p:cNvGrpSpPr/>
          <p:nvPr/>
        </p:nvGrpSpPr>
        <p:grpSpPr>
          <a:xfrm>
            <a:off x="6694920" y="1302373"/>
            <a:ext cx="2182281" cy="1952840"/>
            <a:chOff x="-227375" y="1029588"/>
            <a:chExt cx="4718446" cy="4667400"/>
          </a:xfrm>
        </p:grpSpPr>
        <p:sp>
          <p:nvSpPr>
            <p:cNvPr id="488" name="Google Shape;488;p47"/>
            <p:cNvSpPr/>
            <p:nvPr/>
          </p:nvSpPr>
          <p:spPr>
            <a:xfrm>
              <a:off x="-227375" y="1029588"/>
              <a:ext cx="4718400" cy="466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7"/>
            <p:cNvSpPr/>
            <p:nvPr/>
          </p:nvSpPr>
          <p:spPr>
            <a:xfrm>
              <a:off x="-227329" y="1029588"/>
              <a:ext cx="4718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0" name="Google Shape;490;p47"/>
          <p:cNvSpPr txBox="1"/>
          <p:nvPr>
            <p:ph type="title"/>
          </p:nvPr>
        </p:nvSpPr>
        <p:spPr>
          <a:xfrm>
            <a:off x="1492350" y="1866000"/>
            <a:ext cx="55800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Conclusion</a:t>
            </a:r>
            <a:endParaRPr sz="4200"/>
          </a:p>
        </p:txBody>
      </p:sp>
      <p:sp>
        <p:nvSpPr>
          <p:cNvPr id="491" name="Google Shape;491;p47"/>
          <p:cNvSpPr txBox="1"/>
          <p:nvPr>
            <p:ph idx="2" type="title"/>
          </p:nvPr>
        </p:nvSpPr>
        <p:spPr>
          <a:xfrm>
            <a:off x="6837921" y="1551676"/>
            <a:ext cx="18963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92" name="Google Shape;492;p47"/>
          <p:cNvSpPr txBox="1"/>
          <p:nvPr/>
        </p:nvSpPr>
        <p:spPr>
          <a:xfrm>
            <a:off x="841925" y="1094475"/>
            <a:ext cx="10773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3"/>
                </a:solidFill>
                <a:latin typeface="Quantico"/>
                <a:ea typeface="Quantico"/>
                <a:cs typeface="Quantico"/>
                <a:sym typeface="Quantico"/>
              </a:rPr>
              <a:t>&lt;/&gt;</a:t>
            </a:r>
            <a:endParaRPr sz="3600">
              <a:solidFill>
                <a:schemeClr val="accent3"/>
              </a:solidFill>
            </a:endParaRPr>
          </a:p>
        </p:txBody>
      </p:sp>
      <p:sp>
        <p:nvSpPr>
          <p:cNvPr id="493" name="Google Shape;493;p47"/>
          <p:cNvSpPr txBox="1"/>
          <p:nvPr/>
        </p:nvSpPr>
        <p:spPr>
          <a:xfrm>
            <a:off x="4978482" y="3760875"/>
            <a:ext cx="12168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</a:rPr>
              <a:t>}</a:t>
            </a:r>
            <a:r>
              <a:rPr lang="en" sz="3600">
                <a:solidFill>
                  <a:schemeClr val="dk1"/>
                </a:solidFill>
              </a:rPr>
              <a:t> /&gt; </a:t>
            </a:r>
            <a:r>
              <a:rPr lang="en" sz="3600">
                <a:solidFill>
                  <a:schemeClr val="accent1"/>
                </a:solidFill>
              </a:rPr>
              <a:t>[</a:t>
            </a:r>
            <a:endParaRPr sz="3600">
              <a:solidFill>
                <a:schemeClr val="accent1"/>
              </a:solidFill>
            </a:endParaRPr>
          </a:p>
        </p:txBody>
      </p:sp>
      <p:sp>
        <p:nvSpPr>
          <p:cNvPr id="494" name="Google Shape;494;p47"/>
          <p:cNvSpPr txBox="1"/>
          <p:nvPr/>
        </p:nvSpPr>
        <p:spPr>
          <a:xfrm>
            <a:off x="5361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Quantum Computing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95" name="Google Shape;495;p47"/>
          <p:cNvSpPr txBox="1"/>
          <p:nvPr/>
        </p:nvSpPr>
        <p:spPr>
          <a:xfrm>
            <a:off x="37303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2023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8"/>
          <p:cNvSpPr txBox="1"/>
          <p:nvPr>
            <p:ph idx="4294967295" type="body"/>
          </p:nvPr>
        </p:nvSpPr>
        <p:spPr>
          <a:xfrm>
            <a:off x="643800" y="1515850"/>
            <a:ext cx="4299900" cy="260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</a:rPr>
              <a:t>True randomness</a:t>
            </a:r>
            <a:endParaRPr sz="1300">
              <a:solidFill>
                <a:schemeClr val="accent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Generate genuinely random numbers based on quantum phenomena → unpredictable</a:t>
            </a:r>
            <a:r>
              <a:rPr lang="en" sz="1300">
                <a:solidFill>
                  <a:schemeClr val="lt2"/>
                </a:solidFill>
              </a:rPr>
              <a:t> </a:t>
            </a:r>
            <a:endParaRPr sz="13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</a:rPr>
              <a:t>Enhanced security</a:t>
            </a:r>
            <a:endParaRPr sz="1300">
              <a:solidFill>
                <a:schemeClr val="accent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Provide stronger cryptographic keys → reduces risk of data breaches </a:t>
            </a:r>
            <a:endParaRPr sz="1300"/>
          </a:p>
        </p:txBody>
      </p:sp>
      <p:sp>
        <p:nvSpPr>
          <p:cNvPr id="501" name="Google Shape;501;p48"/>
          <p:cNvSpPr txBox="1"/>
          <p:nvPr>
            <p:ph idx="4294967295" type="body"/>
          </p:nvPr>
        </p:nvSpPr>
        <p:spPr>
          <a:xfrm>
            <a:off x="4987200" y="830050"/>
            <a:ext cx="3391200" cy="337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</a:rPr>
              <a:t> Protection against attacks</a:t>
            </a:r>
            <a:endParaRPr sz="1300">
              <a:solidFill>
                <a:schemeClr val="accent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Resistant to algorithmic attacks that can compromise traditional PRNGs</a:t>
            </a:r>
            <a:endParaRPr sz="13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</a:rPr>
              <a:t>Reliable </a:t>
            </a:r>
            <a:r>
              <a:rPr lang="en" sz="1300">
                <a:solidFill>
                  <a:schemeClr val="accent1"/>
                </a:solidFill>
              </a:rPr>
              <a:t>entropy </a:t>
            </a:r>
            <a:r>
              <a:rPr lang="en" sz="1300">
                <a:solidFill>
                  <a:schemeClr val="accent1"/>
                </a:solidFill>
              </a:rPr>
              <a:t>source</a:t>
            </a:r>
            <a:endParaRPr sz="1300">
              <a:solidFill>
                <a:schemeClr val="accent1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QRNGs are valuable for applications requiring high-quality random numbers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E.g. simulations and scientific research</a:t>
            </a:r>
            <a:endParaRPr sz="1300"/>
          </a:p>
        </p:txBody>
      </p:sp>
      <p:sp>
        <p:nvSpPr>
          <p:cNvPr id="502" name="Google Shape;502;p48"/>
          <p:cNvSpPr txBox="1"/>
          <p:nvPr>
            <p:ph type="title"/>
          </p:nvPr>
        </p:nvSpPr>
        <p:spPr>
          <a:xfrm>
            <a:off x="720000" y="684350"/>
            <a:ext cx="3939300" cy="600300"/>
          </a:xfrm>
          <a:prstGeom prst="rect">
            <a:avLst/>
          </a:prstGeom>
          <a:solidFill>
            <a:srgbClr val="38761D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&lt;/</a:t>
            </a:r>
            <a:r>
              <a:rPr lang="en">
                <a:solidFill>
                  <a:schemeClr val="lt2"/>
                </a:solidFill>
              </a:rPr>
              <a:t> </a:t>
            </a:r>
            <a:r>
              <a:rPr lang="en"/>
              <a:t>Advantages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9"/>
          <p:cNvSpPr txBox="1"/>
          <p:nvPr>
            <p:ph type="title"/>
          </p:nvPr>
        </p:nvSpPr>
        <p:spPr>
          <a:xfrm>
            <a:off x="720000" y="608150"/>
            <a:ext cx="7704000" cy="600300"/>
          </a:xfrm>
          <a:prstGeom prst="rect">
            <a:avLst/>
          </a:prstGeom>
          <a:solidFill>
            <a:srgbClr val="99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&lt;/</a:t>
            </a:r>
            <a:r>
              <a:rPr lang="en">
                <a:solidFill>
                  <a:schemeClr val="lt2"/>
                </a:solidFill>
              </a:rPr>
              <a:t> </a:t>
            </a:r>
            <a:r>
              <a:rPr lang="en"/>
              <a:t>Disadvantages and Limitations</a:t>
            </a:r>
            <a:endParaRPr/>
          </a:p>
        </p:txBody>
      </p:sp>
      <p:sp>
        <p:nvSpPr>
          <p:cNvPr id="508" name="Google Shape;508;p49"/>
          <p:cNvSpPr txBox="1"/>
          <p:nvPr>
            <p:ph idx="4294967295" type="body"/>
          </p:nvPr>
        </p:nvSpPr>
        <p:spPr>
          <a:xfrm>
            <a:off x="643800" y="1439650"/>
            <a:ext cx="3787800" cy="26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</a:rPr>
              <a:t>Hardware complexity</a:t>
            </a:r>
            <a:endParaRPr sz="1300">
              <a:solidFill>
                <a:schemeClr val="lt2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○"/>
            </a:pPr>
            <a:r>
              <a:rPr lang="en" sz="1300">
                <a:solidFill>
                  <a:schemeClr val="accent6"/>
                </a:solidFill>
              </a:rPr>
              <a:t>Implementation requires specialized quantum technologies</a:t>
            </a:r>
            <a:endParaRPr sz="1300">
              <a:solidFill>
                <a:schemeClr val="accent6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○"/>
            </a:pPr>
            <a:r>
              <a:rPr lang="en" sz="1300">
                <a:solidFill>
                  <a:schemeClr val="accent6"/>
                </a:solidFill>
              </a:rPr>
              <a:t>More complex and expensive than conventional </a:t>
            </a:r>
            <a:r>
              <a:rPr lang="en" sz="1300">
                <a:solidFill>
                  <a:schemeClr val="accent6"/>
                </a:solidFill>
              </a:rPr>
              <a:t>PRNGs</a:t>
            </a:r>
            <a:endParaRPr sz="13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</a:rPr>
              <a:t>Limited scalability</a:t>
            </a:r>
            <a:endParaRPr sz="1300">
              <a:solidFill>
                <a:schemeClr val="lt2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○"/>
            </a:pPr>
            <a:r>
              <a:rPr lang="en" sz="1300">
                <a:solidFill>
                  <a:schemeClr val="accent6"/>
                </a:solidFill>
              </a:rPr>
              <a:t>Difficult to scale up for mass production</a:t>
            </a:r>
            <a:endParaRPr sz="1300">
              <a:solidFill>
                <a:schemeClr val="accent6"/>
              </a:solidFill>
            </a:endParaRPr>
          </a:p>
        </p:txBody>
      </p:sp>
      <p:sp>
        <p:nvSpPr>
          <p:cNvPr id="509" name="Google Shape;509;p49"/>
          <p:cNvSpPr txBox="1"/>
          <p:nvPr>
            <p:ph idx="4294967295" type="body"/>
          </p:nvPr>
        </p:nvSpPr>
        <p:spPr>
          <a:xfrm>
            <a:off x="4566025" y="1439650"/>
            <a:ext cx="39075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</a:rPr>
              <a:t>Environmental sensitivity</a:t>
            </a:r>
            <a:endParaRPr sz="1300">
              <a:solidFill>
                <a:schemeClr val="lt2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○"/>
            </a:pPr>
            <a:r>
              <a:rPr lang="en" sz="1300"/>
              <a:t>Sensitive to environmental factors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○"/>
            </a:pPr>
            <a:r>
              <a:rPr lang="en" sz="1300"/>
              <a:t>E.g. temperature and electromagnetic interference</a:t>
            </a:r>
            <a:endParaRPr sz="130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2"/>
                </a:solidFill>
              </a:rPr>
              <a:t>Quantum noise</a:t>
            </a:r>
            <a:endParaRPr sz="1300">
              <a:solidFill>
                <a:schemeClr val="lt2"/>
              </a:solidFill>
            </a:endParaRPr>
          </a:p>
          <a:p>
            <a:pPr indent="-3111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○"/>
            </a:pPr>
            <a:r>
              <a:rPr lang="en" sz="1300"/>
              <a:t>Can be influenced by surrounding noise → leading to potential inaccuracies</a:t>
            </a:r>
            <a:endParaRPr sz="13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4" name="Google Shape;514;p50"/>
          <p:cNvGrpSpPr/>
          <p:nvPr/>
        </p:nvGrpSpPr>
        <p:grpSpPr>
          <a:xfrm>
            <a:off x="6433193" y="1069351"/>
            <a:ext cx="1864833" cy="1637043"/>
            <a:chOff x="1054812" y="1029590"/>
            <a:chExt cx="3436214" cy="3912627"/>
          </a:xfrm>
        </p:grpSpPr>
        <p:sp>
          <p:nvSpPr>
            <p:cNvPr id="515" name="Google Shape;515;p50"/>
            <p:cNvSpPr/>
            <p:nvPr/>
          </p:nvSpPr>
          <p:spPr>
            <a:xfrm>
              <a:off x="1054812" y="1029617"/>
              <a:ext cx="3436200" cy="39126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50"/>
            <p:cNvSpPr/>
            <p:nvPr/>
          </p:nvSpPr>
          <p:spPr>
            <a:xfrm>
              <a:off x="1054825" y="1029590"/>
              <a:ext cx="34362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7" name="Google Shape;517;p50"/>
          <p:cNvPicPr preferRelativeResize="0"/>
          <p:nvPr/>
        </p:nvPicPr>
        <p:blipFill rotWithShape="1">
          <a:blip r:embed="rId3">
            <a:alphaModFix/>
          </a:blip>
          <a:srcRect b="5687" l="13732" r="13725" t="1072"/>
          <a:stretch/>
        </p:blipFill>
        <p:spPr>
          <a:xfrm>
            <a:off x="6480600" y="1363625"/>
            <a:ext cx="1769700" cy="1279525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50"/>
          <p:cNvSpPr txBox="1"/>
          <p:nvPr/>
        </p:nvSpPr>
        <p:spPr>
          <a:xfrm>
            <a:off x="6782232" y="1632975"/>
            <a:ext cx="1216800" cy="746100"/>
          </a:xfrm>
          <a:prstGeom prst="rect">
            <a:avLst/>
          </a:prstGeom>
          <a:solidFill>
            <a:srgbClr val="2D323C">
              <a:alpha val="7610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</a:rPr>
              <a:t>}</a:t>
            </a:r>
            <a:r>
              <a:rPr lang="en" sz="3600">
                <a:solidFill>
                  <a:schemeClr val="dk1"/>
                </a:solidFill>
              </a:rPr>
              <a:t> /&gt; </a:t>
            </a:r>
            <a:r>
              <a:rPr lang="en" sz="3600">
                <a:solidFill>
                  <a:schemeClr val="accent1"/>
                </a:solidFill>
              </a:rPr>
              <a:t>[</a:t>
            </a:r>
            <a:endParaRPr sz="3600">
              <a:solidFill>
                <a:schemeClr val="accent1"/>
              </a:solidFill>
            </a:endParaRPr>
          </a:p>
        </p:txBody>
      </p:sp>
      <p:sp>
        <p:nvSpPr>
          <p:cNvPr id="519" name="Google Shape;519;p50"/>
          <p:cNvSpPr txBox="1"/>
          <p:nvPr>
            <p:ph type="ctrTitle"/>
          </p:nvPr>
        </p:nvSpPr>
        <p:spPr>
          <a:xfrm>
            <a:off x="1078375" y="1229575"/>
            <a:ext cx="5070900" cy="2614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T</a:t>
            </a:r>
            <a:r>
              <a:rPr lang="en"/>
              <a:t>hanks for listening!</a:t>
            </a:r>
            <a:endParaRPr/>
          </a:p>
        </p:txBody>
      </p:sp>
      <p:sp>
        <p:nvSpPr>
          <p:cNvPr id="520" name="Google Shape;520;p50"/>
          <p:cNvSpPr txBox="1"/>
          <p:nvPr/>
        </p:nvSpPr>
        <p:spPr>
          <a:xfrm>
            <a:off x="1008000" y="1384025"/>
            <a:ext cx="7029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&lt;/</a:t>
            </a:r>
            <a:endParaRPr sz="3600">
              <a:solidFill>
                <a:schemeClr val="lt2"/>
              </a:solidFill>
            </a:endParaRPr>
          </a:p>
        </p:txBody>
      </p:sp>
      <p:sp>
        <p:nvSpPr>
          <p:cNvPr id="521" name="Google Shape;521;p50"/>
          <p:cNvSpPr txBox="1"/>
          <p:nvPr/>
        </p:nvSpPr>
        <p:spPr>
          <a:xfrm>
            <a:off x="4872450" y="2268300"/>
            <a:ext cx="7029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/&gt;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522" name="Google Shape;522;p50"/>
          <p:cNvSpPr txBox="1"/>
          <p:nvPr/>
        </p:nvSpPr>
        <p:spPr>
          <a:xfrm>
            <a:off x="5361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Quantum Computing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23" name="Google Shape;523;p50"/>
          <p:cNvSpPr txBox="1"/>
          <p:nvPr/>
        </p:nvSpPr>
        <p:spPr>
          <a:xfrm>
            <a:off x="37303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2023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524" name="Google Shape;524;p50"/>
          <p:cNvPicPr preferRelativeResize="0"/>
          <p:nvPr/>
        </p:nvPicPr>
        <p:blipFill rotWithShape="1">
          <a:blip r:embed="rId4">
            <a:alphaModFix/>
          </a:blip>
          <a:srcRect b="0" l="16735" r="15783" t="0"/>
          <a:stretch/>
        </p:blipFill>
        <p:spPr>
          <a:xfrm>
            <a:off x="1808725" y="3237575"/>
            <a:ext cx="1769700" cy="1461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1"/>
          <p:cNvSpPr txBox="1"/>
          <p:nvPr>
            <p:ph idx="1" type="body"/>
          </p:nvPr>
        </p:nvSpPr>
        <p:spPr>
          <a:xfrm>
            <a:off x="720000" y="1320450"/>
            <a:ext cx="7539600" cy="26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</a:pPr>
            <a:r>
              <a:rPr lang="en" sz="1100" u="sng">
                <a:hlinkClick r:id="rId3"/>
              </a:rPr>
              <a:t>Quantum random number generation</a:t>
            </a:r>
            <a:endParaRPr sz="11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</a:pPr>
            <a:r>
              <a:rPr lang="en" sz="1100" u="sng">
                <a:hlinkClick r:id="rId4"/>
              </a:rPr>
              <a:t>A Comprehensive Review of QRNGs</a:t>
            </a:r>
            <a:endParaRPr sz="11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</a:pPr>
            <a:r>
              <a:rPr lang="en" sz="1100" u="sng">
                <a:hlinkClick r:id="rId5"/>
              </a:rPr>
              <a:t>Quantum-Proof Cryptography with IronBridge, TKET and Amazon Braket</a:t>
            </a:r>
            <a:endParaRPr sz="11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</a:pPr>
            <a:r>
              <a:rPr lang="en" sz="1100" u="sng">
                <a:hlinkClick r:id="rId6"/>
              </a:rPr>
              <a:t>Quantum Random Number Generators</a:t>
            </a:r>
            <a:endParaRPr sz="11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</a:pPr>
            <a:r>
              <a:rPr lang="en" sz="1100" u="sng">
                <a:hlinkClick r:id="rId7"/>
              </a:rPr>
              <a:t>Practical Considerations and Use Cases for QRNGs</a:t>
            </a:r>
            <a:endParaRPr sz="11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Code Pro"/>
              <a:buChar char="●"/>
            </a:pPr>
            <a:r>
              <a:rPr lang="en" sz="1100" u="sng">
                <a:hlinkClick r:id="rId8"/>
              </a:rPr>
              <a:t>Quantum Random Number Generation Applications - ID Quantique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ource Code Pro"/>
              <a:buChar char="●"/>
            </a:pPr>
            <a:r>
              <a:rPr lang="en" sz="1100" u="sng">
                <a:hlinkClick r:id="rId9"/>
              </a:rPr>
              <a:t>Quantum Random Number Generation (QRNG) - ID Quantique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ource Code Pro"/>
              <a:buChar char="●"/>
            </a:pPr>
            <a:r>
              <a:rPr lang="en" sz="1100" u="sng">
                <a:hlinkClick r:id="rId10"/>
              </a:rPr>
              <a:t>Quantum Advantage Now: Generation of True Random Numbers | by Jack Krupansky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Source Code Pro"/>
              <a:buChar char="●"/>
            </a:pPr>
            <a:r>
              <a:rPr lang="en" sz="1100" u="sng">
                <a:hlinkClick r:id="rId11"/>
              </a:rPr>
              <a:t>Everything You Wanted to Know About Quantum Random Number Generators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u="sng">
                <a:hlinkClick r:id="rId12"/>
              </a:rPr>
              <a:t>Introduction to Randomness and Random Numbers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u="sng">
                <a:hlinkClick r:id="rId13"/>
              </a:rPr>
              <a:t>Bell's theorem - Wikipedia</a:t>
            </a:r>
            <a:endParaRPr sz="1100"/>
          </a:p>
        </p:txBody>
      </p:sp>
      <p:sp>
        <p:nvSpPr>
          <p:cNvPr id="530" name="Google Shape;530;p51"/>
          <p:cNvSpPr txBox="1"/>
          <p:nvPr>
            <p:ph type="title"/>
          </p:nvPr>
        </p:nvSpPr>
        <p:spPr>
          <a:xfrm>
            <a:off x="719988" y="611528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&lt;/ </a:t>
            </a:r>
            <a:r>
              <a:rPr lang="en"/>
              <a:t>Bibliography</a:t>
            </a:r>
            <a:endParaRPr/>
          </a:p>
        </p:txBody>
      </p:sp>
      <p:sp>
        <p:nvSpPr>
          <p:cNvPr id="531" name="Google Shape;531;p51"/>
          <p:cNvSpPr txBox="1"/>
          <p:nvPr/>
        </p:nvSpPr>
        <p:spPr>
          <a:xfrm>
            <a:off x="7721100" y="3868300"/>
            <a:ext cx="702900" cy="60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Quantico"/>
                <a:ea typeface="Quantico"/>
                <a:cs typeface="Quantico"/>
                <a:sym typeface="Quantico"/>
              </a:rPr>
              <a:t>/&gt;</a:t>
            </a:r>
            <a:endParaRPr sz="3600">
              <a:solidFill>
                <a:schemeClr val="dk1"/>
              </a:solidFill>
            </a:endParaRPr>
          </a:p>
        </p:txBody>
      </p:sp>
      <p:grpSp>
        <p:nvGrpSpPr>
          <p:cNvPr id="532" name="Google Shape;532;p51"/>
          <p:cNvGrpSpPr/>
          <p:nvPr/>
        </p:nvGrpSpPr>
        <p:grpSpPr>
          <a:xfrm>
            <a:off x="6139775" y="305950"/>
            <a:ext cx="2119748" cy="1127400"/>
            <a:chOff x="4924170" y="3441525"/>
            <a:chExt cx="3447305" cy="1127400"/>
          </a:xfrm>
        </p:grpSpPr>
        <p:sp>
          <p:nvSpPr>
            <p:cNvPr id="533" name="Google Shape;533;p51"/>
            <p:cNvSpPr/>
            <p:nvPr/>
          </p:nvSpPr>
          <p:spPr>
            <a:xfrm>
              <a:off x="4924170" y="3441525"/>
              <a:ext cx="3447300" cy="112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51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5" name="Google Shape;535;p51"/>
          <p:cNvSpPr txBox="1"/>
          <p:nvPr/>
        </p:nvSpPr>
        <p:spPr>
          <a:xfrm>
            <a:off x="6591257" y="625350"/>
            <a:ext cx="12168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</a:rPr>
              <a:t>}</a:t>
            </a:r>
            <a:r>
              <a:rPr lang="en" sz="3600">
                <a:solidFill>
                  <a:schemeClr val="dk1"/>
                </a:solidFill>
              </a:rPr>
              <a:t> /&gt; </a:t>
            </a:r>
            <a:r>
              <a:rPr lang="en" sz="3600">
                <a:solidFill>
                  <a:schemeClr val="accent1"/>
                </a:solidFill>
              </a:rPr>
              <a:t>[</a:t>
            </a:r>
            <a:endParaRPr sz="36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6"/>
          <p:cNvGrpSpPr/>
          <p:nvPr/>
        </p:nvGrpSpPr>
        <p:grpSpPr>
          <a:xfrm>
            <a:off x="772525" y="726625"/>
            <a:ext cx="6578100" cy="3438300"/>
            <a:chOff x="772525" y="726625"/>
            <a:chExt cx="6578100" cy="3438300"/>
          </a:xfrm>
        </p:grpSpPr>
        <p:sp>
          <p:nvSpPr>
            <p:cNvPr id="241" name="Google Shape;241;p26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3" name="Google Shape;243;p26"/>
          <p:cNvGrpSpPr/>
          <p:nvPr/>
        </p:nvGrpSpPr>
        <p:grpSpPr>
          <a:xfrm>
            <a:off x="4527000" y="3441475"/>
            <a:ext cx="2119748" cy="1127400"/>
            <a:chOff x="4924170" y="3441525"/>
            <a:chExt cx="3447305" cy="1127400"/>
          </a:xfrm>
        </p:grpSpPr>
        <p:sp>
          <p:nvSpPr>
            <p:cNvPr id="244" name="Google Shape;244;p26"/>
            <p:cNvSpPr/>
            <p:nvPr/>
          </p:nvSpPr>
          <p:spPr>
            <a:xfrm>
              <a:off x="4924170" y="3441525"/>
              <a:ext cx="3447300" cy="112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6" name="Google Shape;246;p26"/>
          <p:cNvSpPr txBox="1"/>
          <p:nvPr>
            <p:ph type="title"/>
          </p:nvPr>
        </p:nvSpPr>
        <p:spPr>
          <a:xfrm>
            <a:off x="1450950" y="1685646"/>
            <a:ext cx="56214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Classical 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Randomness</a:t>
            </a:r>
            <a:endParaRPr sz="4200"/>
          </a:p>
        </p:txBody>
      </p:sp>
      <p:sp>
        <p:nvSpPr>
          <p:cNvPr id="247" name="Google Shape;247;p26"/>
          <p:cNvSpPr txBox="1"/>
          <p:nvPr/>
        </p:nvSpPr>
        <p:spPr>
          <a:xfrm>
            <a:off x="841925" y="1094475"/>
            <a:ext cx="10773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&lt;/&gt;</a:t>
            </a:r>
            <a:endParaRPr sz="3600">
              <a:solidFill>
                <a:schemeClr val="lt2"/>
              </a:solidFill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4978482" y="3760875"/>
            <a:ext cx="12168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</a:rPr>
              <a:t>}</a:t>
            </a:r>
            <a:r>
              <a:rPr lang="en" sz="3600">
                <a:solidFill>
                  <a:schemeClr val="dk1"/>
                </a:solidFill>
              </a:rPr>
              <a:t> /&gt; </a:t>
            </a:r>
            <a:r>
              <a:rPr lang="en" sz="3600">
                <a:solidFill>
                  <a:schemeClr val="accent1"/>
                </a:solidFill>
              </a:rPr>
              <a:t>[</a:t>
            </a:r>
            <a:endParaRPr sz="3600">
              <a:solidFill>
                <a:schemeClr val="accent1"/>
              </a:solidFill>
            </a:endParaRPr>
          </a:p>
        </p:txBody>
      </p:sp>
      <p:grpSp>
        <p:nvGrpSpPr>
          <p:cNvPr id="249" name="Google Shape;249;p26"/>
          <p:cNvGrpSpPr/>
          <p:nvPr/>
        </p:nvGrpSpPr>
        <p:grpSpPr>
          <a:xfrm>
            <a:off x="5757869" y="1302373"/>
            <a:ext cx="2225219" cy="1952840"/>
            <a:chOff x="-227375" y="1029588"/>
            <a:chExt cx="4718446" cy="4667400"/>
          </a:xfrm>
        </p:grpSpPr>
        <p:sp>
          <p:nvSpPr>
            <p:cNvPr id="250" name="Google Shape;250;p26"/>
            <p:cNvSpPr/>
            <p:nvPr/>
          </p:nvSpPr>
          <p:spPr>
            <a:xfrm>
              <a:off x="-227375" y="1029588"/>
              <a:ext cx="4718400" cy="466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-227329" y="1029588"/>
              <a:ext cx="4718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26"/>
          <p:cNvSpPr txBox="1"/>
          <p:nvPr>
            <p:ph idx="2" type="title"/>
          </p:nvPr>
        </p:nvSpPr>
        <p:spPr>
          <a:xfrm>
            <a:off x="5757938" y="1523250"/>
            <a:ext cx="22251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53" name="Google Shape;253;p26"/>
          <p:cNvSpPr txBox="1"/>
          <p:nvPr/>
        </p:nvSpPr>
        <p:spPr>
          <a:xfrm>
            <a:off x="5361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Quantum Computing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7303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2023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27"/>
          <p:cNvGrpSpPr/>
          <p:nvPr/>
        </p:nvGrpSpPr>
        <p:grpSpPr>
          <a:xfrm>
            <a:off x="4806625" y="1238875"/>
            <a:ext cx="3617313" cy="3166995"/>
            <a:chOff x="1054825" y="1029588"/>
            <a:chExt cx="6665400" cy="7569300"/>
          </a:xfrm>
        </p:grpSpPr>
        <p:sp>
          <p:nvSpPr>
            <p:cNvPr id="260" name="Google Shape;260;p27"/>
            <p:cNvSpPr/>
            <p:nvPr/>
          </p:nvSpPr>
          <p:spPr>
            <a:xfrm>
              <a:off x="1054825" y="1029588"/>
              <a:ext cx="6665400" cy="756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1054825" y="1029588"/>
              <a:ext cx="6665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2" name="Google Shape;262;p27"/>
          <p:cNvSpPr txBox="1"/>
          <p:nvPr>
            <p:ph type="title"/>
          </p:nvPr>
        </p:nvSpPr>
        <p:spPr>
          <a:xfrm>
            <a:off x="720000" y="475500"/>
            <a:ext cx="80718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2"/>
                </a:solidFill>
              </a:rPr>
              <a:t>&lt;/</a:t>
            </a:r>
            <a:r>
              <a:rPr lang="en" sz="3100">
                <a:solidFill>
                  <a:schemeClr val="lt2"/>
                </a:solidFill>
              </a:rPr>
              <a:t> </a:t>
            </a:r>
            <a:r>
              <a:rPr lang="en" sz="3100"/>
              <a:t>What is Classical Randomness?</a:t>
            </a:r>
            <a:endParaRPr sz="3100"/>
          </a:p>
        </p:txBody>
      </p:sp>
      <p:sp>
        <p:nvSpPr>
          <p:cNvPr id="263" name="Google Shape;263;p27"/>
          <p:cNvSpPr txBox="1"/>
          <p:nvPr>
            <p:ph idx="1" type="body"/>
          </p:nvPr>
        </p:nvSpPr>
        <p:spPr>
          <a:xfrm>
            <a:off x="720000" y="1192175"/>
            <a:ext cx="3692400" cy="31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Randomness: </a:t>
            </a:r>
            <a:r>
              <a:rPr i="1" lang="en" sz="1300"/>
              <a:t>t</a:t>
            </a:r>
            <a:r>
              <a:rPr i="1" lang="en" sz="1300"/>
              <a:t>he quality or state of lacking a pattern or principle of organization; </a:t>
            </a:r>
            <a:r>
              <a:rPr i="1" lang="en" sz="1300">
                <a:solidFill>
                  <a:schemeClr val="lt2"/>
                </a:solidFill>
              </a:rPr>
              <a:t>unpredictability</a:t>
            </a:r>
            <a:endParaRPr i="1" sz="13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Random Process → one in which each event or outcome is </a:t>
            </a:r>
            <a:r>
              <a:rPr lang="en" sz="1300">
                <a:solidFill>
                  <a:schemeClr val="accent1"/>
                </a:solidFill>
              </a:rPr>
              <a:t>independent </a:t>
            </a:r>
            <a:r>
              <a:rPr lang="en" sz="1300"/>
              <a:t>of the previous ones and </a:t>
            </a:r>
            <a:r>
              <a:rPr lang="en" sz="1300">
                <a:solidFill>
                  <a:schemeClr val="lt2"/>
                </a:solidFill>
              </a:rPr>
              <a:t>cannot be reliably predicted</a:t>
            </a:r>
            <a:endParaRPr sz="1300">
              <a:solidFill>
                <a:schemeClr val="lt2"/>
              </a:solidFill>
            </a:endParaRPr>
          </a:p>
        </p:txBody>
      </p:sp>
      <p:sp>
        <p:nvSpPr>
          <p:cNvPr id="264" name="Google Shape;264;p27"/>
          <p:cNvSpPr txBox="1"/>
          <p:nvPr/>
        </p:nvSpPr>
        <p:spPr>
          <a:xfrm>
            <a:off x="4950330" y="1581625"/>
            <a:ext cx="17748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accent1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pic>
        <p:nvPicPr>
          <p:cNvPr id="265" name="Google Shape;265;p27"/>
          <p:cNvPicPr preferRelativeResize="0"/>
          <p:nvPr/>
        </p:nvPicPr>
        <p:blipFill rotWithShape="1">
          <a:blip r:embed="rId3">
            <a:alphaModFix/>
          </a:blip>
          <a:srcRect b="5725" l="17711" r="19858" t="2371"/>
          <a:stretch/>
        </p:blipFill>
        <p:spPr>
          <a:xfrm>
            <a:off x="4866462" y="1581625"/>
            <a:ext cx="3497651" cy="275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8"/>
          <p:cNvSpPr txBox="1"/>
          <p:nvPr>
            <p:ph type="title"/>
          </p:nvPr>
        </p:nvSpPr>
        <p:spPr>
          <a:xfrm>
            <a:off x="720000" y="475500"/>
            <a:ext cx="80718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2"/>
                </a:solidFill>
              </a:rPr>
              <a:t>&lt;/</a:t>
            </a:r>
            <a:r>
              <a:rPr lang="en" sz="3100">
                <a:solidFill>
                  <a:schemeClr val="lt2"/>
                </a:solidFill>
              </a:rPr>
              <a:t> </a:t>
            </a:r>
            <a:r>
              <a:rPr lang="en" sz="3100"/>
              <a:t>True vs. Pseudo Randomness</a:t>
            </a:r>
            <a:endParaRPr sz="3100"/>
          </a:p>
        </p:txBody>
      </p:sp>
      <p:sp>
        <p:nvSpPr>
          <p:cNvPr id="271" name="Google Shape;271;p28"/>
          <p:cNvSpPr txBox="1"/>
          <p:nvPr>
            <p:ph idx="1" type="body"/>
          </p:nvPr>
        </p:nvSpPr>
        <p:spPr>
          <a:xfrm>
            <a:off x="617875" y="1264900"/>
            <a:ext cx="3877200" cy="31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Pseudo-Randomness</a:t>
            </a:r>
            <a:endParaRPr b="1"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Generates numbers using </a:t>
            </a:r>
            <a:r>
              <a:rPr lang="en" sz="1300">
                <a:solidFill>
                  <a:schemeClr val="lt2"/>
                </a:solidFill>
              </a:rPr>
              <a:t>efficient, periodic, deterministic </a:t>
            </a:r>
            <a:r>
              <a:rPr lang="en" sz="1300"/>
              <a:t>algorithms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Starts with a </a:t>
            </a:r>
            <a:r>
              <a:rPr lang="en" sz="1300">
                <a:solidFill>
                  <a:schemeClr val="accent1"/>
                </a:solidFill>
              </a:rPr>
              <a:t>seed value </a:t>
            </a:r>
            <a:endParaRPr sz="1300">
              <a:solidFill>
                <a:schemeClr val="accent1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Uses mathematical formulas to produce a sequence of numbers that </a:t>
            </a:r>
            <a:r>
              <a:rPr lang="en" sz="1300">
                <a:solidFill>
                  <a:schemeClr val="lt2"/>
                </a:solidFill>
              </a:rPr>
              <a:t>appears to be random</a:t>
            </a:r>
            <a:r>
              <a:rPr lang="en" sz="1300"/>
              <a:t> 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 sz="1300"/>
              <a:t>→ Sequence will </a:t>
            </a:r>
            <a:r>
              <a:rPr lang="en" sz="1300">
                <a:solidFill>
                  <a:schemeClr val="accent1"/>
                </a:solidFill>
              </a:rPr>
              <a:t>repeat </a:t>
            </a:r>
            <a:r>
              <a:rPr lang="en" sz="1300"/>
              <a:t>after a certain period, making it </a:t>
            </a:r>
            <a:r>
              <a:rPr lang="en" sz="1300">
                <a:solidFill>
                  <a:schemeClr val="accent1"/>
                </a:solidFill>
              </a:rPr>
              <a:t>predictable if the initial seed is known</a:t>
            </a:r>
            <a:endParaRPr sz="1300"/>
          </a:p>
        </p:txBody>
      </p:sp>
      <p:sp>
        <p:nvSpPr>
          <p:cNvPr id="272" name="Google Shape;272;p28"/>
          <p:cNvSpPr txBox="1"/>
          <p:nvPr>
            <p:ph idx="1" type="body"/>
          </p:nvPr>
        </p:nvSpPr>
        <p:spPr>
          <a:xfrm>
            <a:off x="4628250" y="1235800"/>
            <a:ext cx="3877200" cy="31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True Randomness</a:t>
            </a:r>
            <a:endParaRPr b="1"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Generates numbers using</a:t>
            </a:r>
            <a:r>
              <a:rPr lang="en" sz="1300"/>
              <a:t> </a:t>
            </a:r>
            <a:r>
              <a:rPr lang="en" sz="1300">
                <a:solidFill>
                  <a:schemeClr val="accent1"/>
                </a:solidFill>
              </a:rPr>
              <a:t>genuinely unpredictable</a:t>
            </a:r>
            <a:r>
              <a:rPr lang="en" sz="1300"/>
              <a:t> sources, often from</a:t>
            </a:r>
            <a:r>
              <a:rPr lang="en" sz="1300">
                <a:solidFill>
                  <a:schemeClr val="lt2"/>
                </a:solidFill>
              </a:rPr>
              <a:t> physical processes</a:t>
            </a:r>
            <a:endParaRPr sz="1300">
              <a:solidFill>
                <a:schemeClr val="lt2"/>
              </a:solidFill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urce Code Pro"/>
              <a:buChar char="○"/>
            </a:pPr>
            <a:r>
              <a:rPr lang="en" sz="1300"/>
              <a:t>E</a:t>
            </a:r>
            <a:r>
              <a:rPr lang="en" sz="1300"/>
              <a:t>.g. </a:t>
            </a:r>
            <a:r>
              <a:rPr lang="en" sz="1300"/>
              <a:t>atmospheric</a:t>
            </a:r>
            <a:r>
              <a:rPr lang="en" sz="1300"/>
              <a:t> noise, radioactive decay, </a:t>
            </a:r>
            <a:r>
              <a:rPr lang="en" sz="1300"/>
              <a:t>electronic noise</a:t>
            </a:r>
            <a:endParaRPr sz="1300">
              <a:solidFill>
                <a:schemeClr val="lt2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>
                <a:solidFill>
                  <a:schemeClr val="lt2"/>
                </a:solidFill>
              </a:rPr>
              <a:t>Non-deterministic </a:t>
            </a:r>
            <a:r>
              <a:rPr lang="en" sz="1300"/>
              <a:t>→ No algorithm or formula to predict values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●"/>
            </a:pPr>
            <a:r>
              <a:rPr lang="en" sz="1300"/>
              <a:t>Lower efficiency</a:t>
            </a:r>
            <a:endParaRPr sz="1300"/>
          </a:p>
        </p:txBody>
      </p:sp>
      <p:cxnSp>
        <p:nvCxnSpPr>
          <p:cNvPr id="273" name="Google Shape;273;p28"/>
          <p:cNvCxnSpPr/>
          <p:nvPr/>
        </p:nvCxnSpPr>
        <p:spPr>
          <a:xfrm>
            <a:off x="4484588" y="1204600"/>
            <a:ext cx="0" cy="3104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9"/>
          <p:cNvSpPr txBox="1"/>
          <p:nvPr>
            <p:ph type="title"/>
          </p:nvPr>
        </p:nvSpPr>
        <p:spPr>
          <a:xfrm>
            <a:off x="720000" y="475500"/>
            <a:ext cx="80718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2"/>
                </a:solidFill>
              </a:rPr>
              <a:t>&lt;/</a:t>
            </a:r>
            <a:r>
              <a:rPr lang="en" sz="3100">
                <a:solidFill>
                  <a:schemeClr val="lt2"/>
                </a:solidFill>
              </a:rPr>
              <a:t> </a:t>
            </a:r>
            <a:r>
              <a:rPr lang="en" sz="3100"/>
              <a:t>Applications of</a:t>
            </a:r>
            <a:r>
              <a:rPr lang="en" sz="3100"/>
              <a:t> Randomness</a:t>
            </a:r>
            <a:endParaRPr sz="3100"/>
          </a:p>
        </p:txBody>
      </p:sp>
      <p:sp>
        <p:nvSpPr>
          <p:cNvPr id="279" name="Google Shape;279;p29"/>
          <p:cNvSpPr txBox="1"/>
          <p:nvPr>
            <p:ph idx="1" type="body"/>
          </p:nvPr>
        </p:nvSpPr>
        <p:spPr>
          <a:xfrm>
            <a:off x="617875" y="1264900"/>
            <a:ext cx="3576900" cy="31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Pseudo-Randomness</a:t>
            </a:r>
            <a:endParaRPr b="1"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Used in computer simulations, procedural generation, randomized algorithms, etc…</a:t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300"/>
              <a:buChar char="●"/>
            </a:pPr>
            <a:r>
              <a:rPr lang="en" sz="1300">
                <a:solidFill>
                  <a:schemeClr val="lt2"/>
                </a:solidFill>
              </a:rPr>
              <a:t>Not suitable for applications where it is important that the numbers are really unpredictable</a:t>
            </a:r>
            <a:endParaRPr sz="1300">
              <a:solidFill>
                <a:schemeClr val="lt2"/>
              </a:solidFill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1000"/>
              </a:spcAft>
              <a:buSzPts val="1300"/>
              <a:buChar char="○"/>
            </a:pPr>
            <a:r>
              <a:rPr lang="en" sz="1300"/>
              <a:t>E.g. data encryption and gambling</a:t>
            </a:r>
            <a:endParaRPr sz="1300"/>
          </a:p>
        </p:txBody>
      </p:sp>
      <p:sp>
        <p:nvSpPr>
          <p:cNvPr id="280" name="Google Shape;280;p29"/>
          <p:cNvSpPr txBox="1"/>
          <p:nvPr>
            <p:ph idx="1" type="body"/>
          </p:nvPr>
        </p:nvSpPr>
        <p:spPr>
          <a:xfrm>
            <a:off x="4628250" y="1235800"/>
            <a:ext cx="3877200" cy="31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True Randomness</a:t>
            </a:r>
            <a:endParaRPr b="1"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Used in lotteries, gambling, simulation and modelling certain mathematical scenarios, security (e.g. generation of data encryption keys) </a:t>
            </a:r>
            <a:endParaRPr sz="1300">
              <a:solidFill>
                <a:schemeClr val="lt2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1300"/>
              <a:buChar char="●"/>
            </a:pPr>
            <a:r>
              <a:rPr lang="en" sz="1300">
                <a:solidFill>
                  <a:schemeClr val="lt2"/>
                </a:solidFill>
              </a:rPr>
              <a:t>Used where unpredictability and fairness are crucial</a:t>
            </a:r>
            <a:endParaRPr sz="1300">
              <a:solidFill>
                <a:schemeClr val="lt2"/>
              </a:solidFill>
            </a:endParaRPr>
          </a:p>
        </p:txBody>
      </p:sp>
      <p:cxnSp>
        <p:nvCxnSpPr>
          <p:cNvPr id="281" name="Google Shape;281;p29"/>
          <p:cNvCxnSpPr/>
          <p:nvPr/>
        </p:nvCxnSpPr>
        <p:spPr>
          <a:xfrm>
            <a:off x="4484588" y="1204600"/>
            <a:ext cx="0" cy="3104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82" name="Google Shape;282;p29"/>
          <p:cNvPicPr preferRelativeResize="0"/>
          <p:nvPr/>
        </p:nvPicPr>
        <p:blipFill rotWithShape="1">
          <a:blip r:embed="rId3">
            <a:alphaModFix/>
          </a:blip>
          <a:srcRect b="8758" l="0" r="0" t="27405"/>
          <a:stretch/>
        </p:blipFill>
        <p:spPr>
          <a:xfrm>
            <a:off x="5386425" y="3405600"/>
            <a:ext cx="2630226" cy="839524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30"/>
          <p:cNvGrpSpPr/>
          <p:nvPr/>
        </p:nvGrpSpPr>
        <p:grpSpPr>
          <a:xfrm>
            <a:off x="236702" y="1354479"/>
            <a:ext cx="1828986" cy="2925534"/>
            <a:chOff x="1054825" y="1029588"/>
            <a:chExt cx="6665400" cy="7569300"/>
          </a:xfrm>
        </p:grpSpPr>
        <p:sp>
          <p:nvSpPr>
            <p:cNvPr id="288" name="Google Shape;288;p30"/>
            <p:cNvSpPr/>
            <p:nvPr/>
          </p:nvSpPr>
          <p:spPr>
            <a:xfrm>
              <a:off x="1054825" y="1029588"/>
              <a:ext cx="6665400" cy="7569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1054825" y="1029588"/>
              <a:ext cx="6665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30"/>
          <p:cNvSpPr txBox="1"/>
          <p:nvPr>
            <p:ph type="title"/>
          </p:nvPr>
        </p:nvSpPr>
        <p:spPr>
          <a:xfrm>
            <a:off x="720000" y="475500"/>
            <a:ext cx="80718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chemeClr val="lt2"/>
                </a:solidFill>
              </a:rPr>
              <a:t>&lt;/</a:t>
            </a:r>
            <a:r>
              <a:rPr lang="en" sz="3100">
                <a:solidFill>
                  <a:schemeClr val="lt2"/>
                </a:solidFill>
              </a:rPr>
              <a:t> </a:t>
            </a:r>
            <a:r>
              <a:rPr lang="en" sz="3100"/>
              <a:t>Importance of True Randomness</a:t>
            </a:r>
            <a:endParaRPr sz="3100"/>
          </a:p>
        </p:txBody>
      </p:sp>
      <p:sp>
        <p:nvSpPr>
          <p:cNvPr id="291" name="Google Shape;291;p30"/>
          <p:cNvSpPr txBox="1"/>
          <p:nvPr>
            <p:ph idx="1" type="body"/>
          </p:nvPr>
        </p:nvSpPr>
        <p:spPr>
          <a:xfrm>
            <a:off x="2065675" y="1264900"/>
            <a:ext cx="6639000" cy="31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 Mono"/>
              <a:buChar char="●"/>
            </a:pPr>
            <a:r>
              <a:rPr b="1" lang="en" sz="1300"/>
              <a:t>Rise of quantum computers </a:t>
            </a:r>
            <a:r>
              <a:rPr lang="en" sz="1300"/>
              <a:t>→ Potential to </a:t>
            </a:r>
            <a:r>
              <a:rPr lang="en" sz="1300">
                <a:solidFill>
                  <a:schemeClr val="lt2"/>
                </a:solidFill>
              </a:rPr>
              <a:t>break traditional cryptographic systems </a:t>
            </a:r>
            <a:r>
              <a:rPr lang="en" sz="1300"/>
              <a:t>that rely on pseudo-randomness</a:t>
            </a:r>
            <a:endParaRPr sz="1300"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300"/>
              <a:buFont typeface="Source Code Pro"/>
              <a:buChar char="○"/>
            </a:pPr>
            <a:r>
              <a:rPr lang="en" sz="1300"/>
              <a:t>Can solve mathematical problems currently computationally impossible for classical computers</a:t>
            </a:r>
            <a:endParaRPr sz="1300"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300"/>
              <a:buFont typeface="Source Code Pro"/>
              <a:buChar char="○"/>
            </a:pPr>
            <a:r>
              <a:rPr lang="en" sz="1300"/>
              <a:t>E.g. Shor's algorithm (factor large numbers quickly), threatening the security of encryption methods like RSA</a:t>
            </a:r>
            <a:endParaRPr sz="1300"/>
          </a:p>
          <a:p>
            <a:pPr indent="0" lvl="0" marL="9144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 Mono"/>
              <a:buChar char="●"/>
            </a:pPr>
            <a:r>
              <a:rPr b="1" lang="en" sz="1300"/>
              <a:t>True randomness </a:t>
            </a:r>
            <a:r>
              <a:rPr lang="en" sz="1300"/>
              <a:t>→ Essential for </a:t>
            </a:r>
            <a:r>
              <a:rPr lang="en" sz="1300">
                <a:solidFill>
                  <a:schemeClr val="lt2"/>
                </a:solidFill>
              </a:rPr>
              <a:t>generating encryption keys that cannot be predicted or reversed</a:t>
            </a:r>
            <a:endParaRPr sz="1300">
              <a:solidFill>
                <a:schemeClr val="lt2"/>
              </a:solidFill>
            </a:endParaRPr>
          </a:p>
          <a:p>
            <a:pPr indent="-311150" lvl="1" marL="914400" rtl="0" algn="l">
              <a:spcBef>
                <a:spcPts val="1000"/>
              </a:spcBef>
              <a:spcAft>
                <a:spcPts val="1000"/>
              </a:spcAft>
              <a:buClr>
                <a:srgbClr val="E76A28"/>
              </a:buClr>
              <a:buSzPts val="1300"/>
              <a:buFont typeface="Source Code Pro"/>
              <a:buChar char="○"/>
            </a:pPr>
            <a:r>
              <a:rPr lang="en" sz="1300"/>
              <a:t>Ensures </a:t>
            </a:r>
            <a:r>
              <a:rPr lang="en" sz="1300">
                <a:solidFill>
                  <a:schemeClr val="accent1"/>
                </a:solidFill>
              </a:rPr>
              <a:t>data security</a:t>
            </a:r>
            <a:r>
              <a:rPr lang="en" sz="1300"/>
              <a:t> and confidentiality</a:t>
            </a:r>
            <a:endParaRPr sz="1300"/>
          </a:p>
        </p:txBody>
      </p:sp>
      <p:pic>
        <p:nvPicPr>
          <p:cNvPr id="292" name="Google Shape;292;p30"/>
          <p:cNvPicPr preferRelativeResize="0"/>
          <p:nvPr/>
        </p:nvPicPr>
        <p:blipFill rotWithShape="1">
          <a:blip r:embed="rId3">
            <a:alphaModFix/>
          </a:blip>
          <a:srcRect b="4726" l="29181" r="38524" t="4717"/>
          <a:stretch/>
        </p:blipFill>
        <p:spPr>
          <a:xfrm>
            <a:off x="283000" y="1654863"/>
            <a:ext cx="1741101" cy="25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" name="Google Shape;297;p31"/>
          <p:cNvGrpSpPr/>
          <p:nvPr/>
        </p:nvGrpSpPr>
        <p:grpSpPr>
          <a:xfrm>
            <a:off x="772525" y="726625"/>
            <a:ext cx="6578100" cy="3438300"/>
            <a:chOff x="772525" y="726625"/>
            <a:chExt cx="6578100" cy="3438300"/>
          </a:xfrm>
        </p:grpSpPr>
        <p:sp>
          <p:nvSpPr>
            <p:cNvPr id="298" name="Google Shape;298;p31"/>
            <p:cNvSpPr/>
            <p:nvPr/>
          </p:nvSpPr>
          <p:spPr>
            <a:xfrm>
              <a:off x="772525" y="726625"/>
              <a:ext cx="6578100" cy="3438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1"/>
            <p:cNvSpPr/>
            <p:nvPr/>
          </p:nvSpPr>
          <p:spPr>
            <a:xfrm>
              <a:off x="772525" y="726625"/>
              <a:ext cx="65781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" name="Google Shape;300;p31"/>
          <p:cNvGrpSpPr/>
          <p:nvPr/>
        </p:nvGrpSpPr>
        <p:grpSpPr>
          <a:xfrm>
            <a:off x="4527000" y="3441475"/>
            <a:ext cx="2119748" cy="1127400"/>
            <a:chOff x="4924170" y="3441525"/>
            <a:chExt cx="3447305" cy="1127400"/>
          </a:xfrm>
        </p:grpSpPr>
        <p:sp>
          <p:nvSpPr>
            <p:cNvPr id="301" name="Google Shape;301;p31"/>
            <p:cNvSpPr/>
            <p:nvPr/>
          </p:nvSpPr>
          <p:spPr>
            <a:xfrm>
              <a:off x="4924170" y="3441525"/>
              <a:ext cx="3447300" cy="112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1"/>
            <p:cNvSpPr/>
            <p:nvPr/>
          </p:nvSpPr>
          <p:spPr>
            <a:xfrm>
              <a:off x="4924175" y="3441525"/>
              <a:ext cx="3447300" cy="2553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" name="Google Shape;303;p31"/>
          <p:cNvSpPr txBox="1"/>
          <p:nvPr>
            <p:ph type="title"/>
          </p:nvPr>
        </p:nvSpPr>
        <p:spPr>
          <a:xfrm>
            <a:off x="1513025" y="1679331"/>
            <a:ext cx="5559300" cy="15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Quantum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Randomness</a:t>
            </a:r>
            <a:endParaRPr sz="4200"/>
          </a:p>
        </p:txBody>
      </p:sp>
      <p:sp>
        <p:nvSpPr>
          <p:cNvPr id="304" name="Google Shape;304;p31"/>
          <p:cNvSpPr txBox="1"/>
          <p:nvPr/>
        </p:nvSpPr>
        <p:spPr>
          <a:xfrm>
            <a:off x="841925" y="1094475"/>
            <a:ext cx="1077300" cy="5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E76A28"/>
                </a:solidFill>
                <a:latin typeface="Quantico"/>
                <a:ea typeface="Quantico"/>
                <a:cs typeface="Quantico"/>
                <a:sym typeface="Quantico"/>
              </a:rPr>
              <a:t>&lt;/&gt;</a:t>
            </a:r>
            <a:endParaRPr sz="3600">
              <a:solidFill>
                <a:srgbClr val="E76A28"/>
              </a:solidFill>
            </a:endParaRPr>
          </a:p>
        </p:txBody>
      </p:sp>
      <p:sp>
        <p:nvSpPr>
          <p:cNvPr id="305" name="Google Shape;305;p31"/>
          <p:cNvSpPr txBox="1"/>
          <p:nvPr/>
        </p:nvSpPr>
        <p:spPr>
          <a:xfrm>
            <a:off x="4978482" y="3760875"/>
            <a:ext cx="1216800" cy="7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</a:rPr>
              <a:t>}</a:t>
            </a:r>
            <a:r>
              <a:rPr lang="en" sz="3600">
                <a:solidFill>
                  <a:schemeClr val="dk1"/>
                </a:solidFill>
              </a:rPr>
              <a:t> /&gt; </a:t>
            </a:r>
            <a:r>
              <a:rPr lang="en" sz="3600">
                <a:solidFill>
                  <a:schemeClr val="accent1"/>
                </a:solidFill>
              </a:rPr>
              <a:t>[</a:t>
            </a:r>
            <a:endParaRPr sz="3600">
              <a:solidFill>
                <a:schemeClr val="accent1"/>
              </a:solidFill>
            </a:endParaRPr>
          </a:p>
        </p:txBody>
      </p:sp>
      <p:grpSp>
        <p:nvGrpSpPr>
          <p:cNvPr id="306" name="Google Shape;306;p31"/>
          <p:cNvGrpSpPr/>
          <p:nvPr/>
        </p:nvGrpSpPr>
        <p:grpSpPr>
          <a:xfrm>
            <a:off x="5757869" y="1302373"/>
            <a:ext cx="2225219" cy="1952840"/>
            <a:chOff x="-227375" y="1029588"/>
            <a:chExt cx="4718446" cy="4667400"/>
          </a:xfrm>
        </p:grpSpPr>
        <p:sp>
          <p:nvSpPr>
            <p:cNvPr id="307" name="Google Shape;307;p31"/>
            <p:cNvSpPr/>
            <p:nvPr/>
          </p:nvSpPr>
          <p:spPr>
            <a:xfrm>
              <a:off x="-227375" y="1029588"/>
              <a:ext cx="4718400" cy="46674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1"/>
            <p:cNvSpPr/>
            <p:nvPr/>
          </p:nvSpPr>
          <p:spPr>
            <a:xfrm>
              <a:off x="-227329" y="1029588"/>
              <a:ext cx="4718400" cy="6102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" name="Google Shape;309;p31"/>
          <p:cNvSpPr txBox="1"/>
          <p:nvPr>
            <p:ph idx="2" type="title"/>
          </p:nvPr>
        </p:nvSpPr>
        <p:spPr>
          <a:xfrm>
            <a:off x="5757938" y="1523250"/>
            <a:ext cx="22251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10" name="Google Shape;310;p31"/>
          <p:cNvSpPr txBox="1"/>
          <p:nvPr/>
        </p:nvSpPr>
        <p:spPr>
          <a:xfrm>
            <a:off x="5361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Quantum Computing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11" name="Google Shape;311;p31"/>
          <p:cNvSpPr txBox="1"/>
          <p:nvPr/>
        </p:nvSpPr>
        <p:spPr>
          <a:xfrm>
            <a:off x="3730325" y="117311"/>
            <a:ext cx="1999500" cy="18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2023</a:t>
            </a:r>
            <a:endParaRPr sz="10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2"/>
          <p:cNvSpPr/>
          <p:nvPr/>
        </p:nvSpPr>
        <p:spPr>
          <a:xfrm>
            <a:off x="5445700" y="421875"/>
            <a:ext cx="2939100" cy="41358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2"/>
          <p:cNvSpPr txBox="1"/>
          <p:nvPr>
            <p:ph type="title"/>
          </p:nvPr>
        </p:nvSpPr>
        <p:spPr>
          <a:xfrm>
            <a:off x="720000" y="475500"/>
            <a:ext cx="4580700" cy="5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E76A28"/>
                </a:solidFill>
              </a:rPr>
              <a:t>&lt;/</a:t>
            </a:r>
            <a:r>
              <a:rPr lang="en" sz="3100">
                <a:solidFill>
                  <a:schemeClr val="lt2"/>
                </a:solidFill>
              </a:rPr>
              <a:t> </a:t>
            </a:r>
            <a:r>
              <a:rPr lang="en" sz="3100"/>
              <a:t>Introduction to Quantum Randomness</a:t>
            </a:r>
            <a:endParaRPr sz="3100"/>
          </a:p>
        </p:txBody>
      </p:sp>
      <p:sp>
        <p:nvSpPr>
          <p:cNvPr id="318" name="Google Shape;318;p32"/>
          <p:cNvSpPr txBox="1"/>
          <p:nvPr>
            <p:ph idx="1" type="body"/>
          </p:nvPr>
        </p:nvSpPr>
        <p:spPr>
          <a:xfrm>
            <a:off x="643800" y="1694800"/>
            <a:ext cx="4354800" cy="26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Quantum Randomness</a:t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Subset of true randomness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Inherent unpredictability that arises in quantum systems</a:t>
            </a:r>
            <a:endParaRPr sz="13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 sz="1300"/>
              <a:t>Quantum Random Number Generators</a:t>
            </a:r>
            <a:r>
              <a:rPr b="1" lang="en" sz="1300"/>
              <a:t> </a:t>
            </a:r>
            <a:r>
              <a:rPr b="1" lang="en" sz="1300"/>
              <a:t>(QRNGs)</a:t>
            </a:r>
            <a:endParaRPr b="1"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300"/>
              <a:buChar char="○"/>
            </a:pPr>
            <a:r>
              <a:rPr lang="en" sz="1300"/>
              <a:t>Devices that utilize principles of quantum mechanics (quantum randomness) to produce true random numbers</a:t>
            </a:r>
            <a:endParaRPr sz="1300"/>
          </a:p>
        </p:txBody>
      </p:sp>
      <p:pic>
        <p:nvPicPr>
          <p:cNvPr id="319" name="Google Shape;319;p32"/>
          <p:cNvPicPr preferRelativeResize="0"/>
          <p:nvPr/>
        </p:nvPicPr>
        <p:blipFill rotWithShape="1">
          <a:blip r:embed="rId3">
            <a:alphaModFix/>
          </a:blip>
          <a:srcRect b="0" l="0" r="48843" t="0"/>
          <a:stretch/>
        </p:blipFill>
        <p:spPr>
          <a:xfrm>
            <a:off x="5500133" y="445280"/>
            <a:ext cx="2835690" cy="20561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2"/>
          <p:cNvPicPr preferRelativeResize="0"/>
          <p:nvPr/>
        </p:nvPicPr>
        <p:blipFill rotWithShape="1">
          <a:blip r:embed="rId3">
            <a:alphaModFix/>
          </a:blip>
          <a:srcRect b="0" l="57963" r="0" t="0"/>
          <a:stretch/>
        </p:blipFill>
        <p:spPr>
          <a:xfrm>
            <a:off x="5750170" y="2501420"/>
            <a:ext cx="2330083" cy="20561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ew Operating System Design Pitch Deck by Slidesgo">
  <a:themeElements>
    <a:clrScheme name="Simple Light">
      <a:dk1>
        <a:srgbClr val="FFFFFF"/>
      </a:dk1>
      <a:lt1>
        <a:srgbClr val="2D323C"/>
      </a:lt1>
      <a:dk2>
        <a:srgbClr val="242830"/>
      </a:dk2>
      <a:lt2>
        <a:srgbClr val="FFDB5D"/>
      </a:lt2>
      <a:accent1>
        <a:srgbClr val="94EE6B"/>
      </a:accent1>
      <a:accent2>
        <a:srgbClr val="E81981"/>
      </a:accent2>
      <a:accent3>
        <a:srgbClr val="BD64B5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